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57" r:id="rId3"/>
    <p:sldId id="258" r:id="rId4"/>
    <p:sldId id="273" r:id="rId5"/>
    <p:sldId id="260" r:id="rId6"/>
    <p:sldId id="316" r:id="rId7"/>
    <p:sldId id="265" r:id="rId8"/>
    <p:sldId id="275" r:id="rId9"/>
    <p:sldId id="274" r:id="rId10"/>
    <p:sldId id="276" r:id="rId11"/>
    <p:sldId id="279" r:id="rId12"/>
    <p:sldId id="280" r:id="rId13"/>
    <p:sldId id="313" r:id="rId14"/>
    <p:sldId id="314" r:id="rId15"/>
    <p:sldId id="315" r:id="rId16"/>
    <p:sldId id="293" r:id="rId17"/>
    <p:sldId id="294" r:id="rId18"/>
    <p:sldId id="295" r:id="rId19"/>
    <p:sldId id="296" r:id="rId20"/>
    <p:sldId id="317" r:id="rId21"/>
    <p:sldId id="318" r:id="rId22"/>
    <p:sldId id="319" r:id="rId23"/>
    <p:sldId id="320" r:id="rId24"/>
    <p:sldId id="297" r:id="rId25"/>
    <p:sldId id="283" r:id="rId26"/>
    <p:sldId id="278" r:id="rId27"/>
    <p:sldId id="322" r:id="rId28"/>
    <p:sldId id="323" r:id="rId29"/>
    <p:sldId id="324" r:id="rId30"/>
    <p:sldId id="301" r:id="rId31"/>
    <p:sldId id="312" r:id="rId32"/>
    <p:sldId id="310" r:id="rId33"/>
    <p:sldId id="321" r:id="rId34"/>
    <p:sldId id="311" r:id="rId35"/>
    <p:sldId id="305" r:id="rId36"/>
    <p:sldId id="307" r:id="rId37"/>
    <p:sldId id="308" r:id="rId38"/>
    <p:sldId id="284" r:id="rId39"/>
    <p:sldId id="325" r:id="rId40"/>
    <p:sldId id="291" r:id="rId41"/>
    <p:sldId id="298" r:id="rId42"/>
    <p:sldId id="292" r:id="rId43"/>
    <p:sldId id="326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0783"/>
    <a:srgbClr val="370AB6"/>
    <a:srgbClr val="C87729"/>
    <a:srgbClr val="9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34" autoAdjust="0"/>
  </p:normalViewPr>
  <p:slideViewPr>
    <p:cSldViewPr snapToGrid="0">
      <p:cViewPr varScale="1">
        <p:scale>
          <a:sx n="67" d="100"/>
          <a:sy n="67" d="100"/>
        </p:scale>
        <p:origin x="-840" y="-90"/>
      </p:cViewPr>
      <p:guideLst>
        <p:guide orient="horz" pos="2160"/>
        <p:guide orient="horz" pos="648"/>
        <p:guide orient="horz" pos="712"/>
        <p:guide orient="horz" pos="3928"/>
        <p:guide orient="horz" pos="3861"/>
        <p:guide pos="3840"/>
        <p:guide pos="416"/>
        <p:guide pos="7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0FFE-FD6F-49AA-87AA-D955E4DCF7A1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B0EC9-4058-46F4-B771-5918D25543A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34009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B0EC9-4058-46F4-B771-5918D25543A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555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kern="1200" cap="none" spc="0" normalizeH="0" baseline="0" noProof="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B0EC9-4058-46F4-B771-5918D25543A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B0EC9-4058-46F4-B771-5918D25543A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B0EC9-4058-46F4-B771-5918D25543A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1848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9309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29943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43880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0122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8754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48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6302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0600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6061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8886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A68C4-617C-43FC-8E6B-04904C48FAAE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00106-E7EB-4BA1-A8E2-3D85DAB27D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3851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04E8F-873C-40BC-B418-51F97B1A0A37}" type="datetimeFigureOut">
              <a:rPr lang="zh-CN" altLang="en-US" smtClean="0"/>
              <a:pPr/>
              <a:t>2022/4/12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98A59-AF3D-4D87-A252-3FF1E1957C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5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file:///E:\&#25945;&#23398;\2020&#24180;&#26657;&#23454;&#39564;&#19987;&#39033;&#30003;&#25253;&#32467;&#39064;&#36890;&#30693;&#21450;&#38468;&#20214;2020.3.29\2022&#23454;&#39564;&#25216;&#26415;&#19987;&#39033;&#32467;&#39064;\&#27169;&#22411;&#25945;&#23398;&#35270;&#39057;\&#24863;&#35273;&#20256;&#23548;&#36890;&#36335;.mp4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hyperlink" Target="2022&#23454;&#39564;&#25216;&#26415;&#19987;&#39033;&#32467;&#39064;/&#27169;&#22411;&#25945;&#23398;&#35270;&#39057;/&#38181;&#20307;&#22806;&#31995;.mp4" TargetMode="External"/><Relationship Id="rId5" Type="http://schemas.openxmlformats.org/officeDocument/2006/relationships/hyperlink" Target="2022&#23454;&#39564;&#25216;&#26415;&#19987;&#39033;&#32467;&#39064;/&#27169;&#22411;&#25945;&#23398;&#35270;&#39057;/&#38181;&#20307;&#31995;.mp4" TargetMode="External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file:///E:\&#25945;&#23398;\2020&#24180;&#26657;&#23454;&#39564;&#19987;&#39033;&#30003;&#25253;&#32467;&#39064;&#36890;&#30693;&#21450;&#38468;&#20214;2020.3.29\2022&#23454;&#39564;&#25216;&#26415;&#19987;&#39033;&#32467;&#39064;\&#27169;&#22411;&#25945;&#23398;&#35270;&#39057;\&#22823;&#33041;&#19982;&#33041;&#24178;&#32467;&#26500;.mp4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6.jpe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12.jpe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5156" y="3374005"/>
            <a:ext cx="378391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/>
              <a:t>面向专业  </a:t>
            </a:r>
            <a:r>
              <a:rPr lang="en-US" altLang="zh-CN" b="1" dirty="0" smtClean="0"/>
              <a:t>/  </a:t>
            </a:r>
            <a:r>
              <a:rPr lang="zh-CN" altLang="en-US" b="1" dirty="0" smtClean="0"/>
              <a:t>智能科学与技术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                   医学信息工程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r>
              <a:rPr lang="en-US" altLang="zh-CN" b="1" dirty="0" smtClean="0"/>
              <a:t>                   </a:t>
            </a:r>
            <a:r>
              <a:rPr lang="zh-CN" altLang="en-US" b="1" dirty="0" smtClean="0"/>
              <a:t>生物医学工程</a:t>
            </a:r>
            <a:endParaRPr lang="en-US" altLang="zh-CN" b="1" dirty="0" smtClean="0"/>
          </a:p>
          <a:p>
            <a:pPr>
              <a:lnSpc>
                <a:spcPct val="120000"/>
              </a:lnSpc>
            </a:pPr>
            <a:endParaRPr lang="en-US" altLang="zh-CN" b="1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88948" y="1920231"/>
            <a:ext cx="1150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 b="1" dirty="0" smtClean="0"/>
              <a:t>大脑结构功能认知</a:t>
            </a:r>
            <a:r>
              <a:rPr lang="zh-CN" altLang="en-US" sz="3600" b="1" dirty="0" smtClean="0"/>
              <a:t>实验</a:t>
            </a:r>
            <a:endParaRPr lang="en-US" altLang="zh-CN" sz="3600" b="1" dirty="0" smtClean="0"/>
          </a:p>
          <a:p>
            <a:r>
              <a:rPr lang="en-US" altLang="zh-CN" sz="2400" b="1" dirty="0" smtClean="0"/>
              <a:t>Experiment for recognizing brain</a:t>
            </a:r>
          </a:p>
          <a:p>
            <a:r>
              <a:rPr lang="en-US" altLang="zh-CN" sz="2400" b="1" dirty="0" smtClean="0"/>
              <a:t> structure and function</a:t>
            </a:r>
            <a:endParaRPr lang="zh-CN" altLang="en-US" sz="2400" b="1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74687" y="2014682"/>
            <a:ext cx="0" cy="466725"/>
          </a:xfrm>
          <a:prstGeom prst="line">
            <a:avLst/>
          </a:prstGeom>
          <a:ln w="57150">
            <a:solidFill>
              <a:srgbClr val="270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53522" y="1450934"/>
            <a:ext cx="5435600" cy="0"/>
          </a:xfrm>
          <a:prstGeom prst="line">
            <a:avLst/>
          </a:prstGeom>
          <a:ln>
            <a:solidFill>
              <a:srgbClr val="370AB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lenovo\Desktop\QQ截图201912041622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894" y="1005465"/>
            <a:ext cx="430336" cy="420500"/>
          </a:xfrm>
          <a:prstGeom prst="rect">
            <a:avLst/>
          </a:prstGeom>
          <a:noFill/>
        </p:spPr>
      </p:pic>
      <p:pic>
        <p:nvPicPr>
          <p:cNvPr id="19" name="图片 18" descr="杭电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405" y="1000514"/>
            <a:ext cx="1602219" cy="425140"/>
          </a:xfrm>
          <a:prstGeom prst="rect">
            <a:avLst/>
          </a:prstGeom>
        </p:spPr>
      </p:pic>
      <p:sp>
        <p:nvSpPr>
          <p:cNvPr id="10" name="文本框 30"/>
          <p:cNvSpPr txBox="1"/>
          <p:nvPr/>
        </p:nvSpPr>
        <p:spPr>
          <a:xfrm>
            <a:off x="2686651" y="1086173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 smtClean="0"/>
              <a:t>校实验技术专项</a:t>
            </a:r>
            <a:endParaRPr lang="zh-CN" altLang="en-US" b="1" dirty="0">
              <a:solidFill>
                <a:srgbClr val="270783"/>
              </a:solidFill>
            </a:endParaRPr>
          </a:p>
        </p:txBody>
      </p:sp>
      <p:pic>
        <p:nvPicPr>
          <p:cNvPr id="1026" name="Picture 2" descr="E:\教学\2020年校实验专项申报结题通知及附件2020.3.29\脑图片\模式图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1553" y="242889"/>
            <a:ext cx="5403273" cy="4086225"/>
          </a:xfrm>
          <a:prstGeom prst="rect">
            <a:avLst/>
          </a:prstGeom>
          <a:noFill/>
        </p:spPr>
      </p:pic>
      <p:sp>
        <p:nvSpPr>
          <p:cNvPr id="22" name="任意多边形 21"/>
          <p:cNvSpPr/>
          <p:nvPr/>
        </p:nvSpPr>
        <p:spPr>
          <a:xfrm>
            <a:off x="-548805" y="3938591"/>
            <a:ext cx="13716000" cy="3019425"/>
          </a:xfrm>
          <a:custGeom>
            <a:avLst/>
            <a:gdLst>
              <a:gd name="connsiteX0" fmla="*/ 76200 w 13716000"/>
              <a:gd name="connsiteY0" fmla="*/ 2209800 h 3019425"/>
              <a:gd name="connsiteX1" fmla="*/ 13716000 w 13716000"/>
              <a:gd name="connsiteY1" fmla="*/ 0 h 3019425"/>
              <a:gd name="connsiteX2" fmla="*/ 13287375 w 13716000"/>
              <a:gd name="connsiteY2" fmla="*/ 3019425 h 3019425"/>
              <a:gd name="connsiteX3" fmla="*/ 0 w 13716000"/>
              <a:gd name="connsiteY3" fmla="*/ 2914650 h 3019425"/>
              <a:gd name="connsiteX4" fmla="*/ 76200 w 13716000"/>
              <a:gd name="connsiteY4" fmla="*/ 2209800 h 301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0" h="3019425">
                <a:moveTo>
                  <a:pt x="76200" y="2209800"/>
                </a:moveTo>
                <a:lnTo>
                  <a:pt x="13716000" y="0"/>
                </a:lnTo>
                <a:lnTo>
                  <a:pt x="13287375" y="3019425"/>
                </a:lnTo>
                <a:lnTo>
                  <a:pt x="0" y="2914650"/>
                </a:lnTo>
                <a:lnTo>
                  <a:pt x="76200" y="220980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684208" y="3224378"/>
            <a:ext cx="0" cy="466725"/>
          </a:xfrm>
          <a:prstGeom prst="line">
            <a:avLst/>
          </a:prstGeom>
          <a:ln w="57150">
            <a:solidFill>
              <a:srgbClr val="270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97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4"/>
          <p:cNvPicPr>
            <a:picLocks noChangeAspect="1" noChangeArrowheads="1"/>
          </p:cNvPicPr>
          <p:nvPr/>
        </p:nvPicPr>
        <p:blipFill>
          <a:blip r:embed="rId2" cstate="print">
            <a:lum bright="-24000"/>
          </a:blip>
          <a:srcRect/>
          <a:stretch>
            <a:fillRect/>
          </a:stretch>
        </p:blipFill>
        <p:spPr bwMode="auto">
          <a:xfrm>
            <a:off x="887464" y="1660753"/>
            <a:ext cx="4460823" cy="4173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4175619" y="3800239"/>
            <a:ext cx="36851" cy="183379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000125" y="5561235"/>
            <a:ext cx="4429125" cy="8824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 大脑横裂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b="1" dirty="0" smtClean="0">
                <a:latin typeface="+mn-ea"/>
                <a:cs typeface="Times New Roman" pitchFamily="18" charset="0"/>
              </a:rPr>
              <a:t>大脑横裂把大脑和小脑分开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spcBef>
                <a:spcPct val="50000"/>
              </a:spcBef>
            </a:pP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transverse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fissure of brain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6" descr="6"/>
          <p:cNvPicPr>
            <a:picLocks noChangeAspect="1" noChangeArrowheads="1"/>
          </p:cNvPicPr>
          <p:nvPr/>
        </p:nvPicPr>
        <p:blipFill>
          <a:blip r:embed="rId3" cstate="print">
            <a:lum bright="-24000"/>
          </a:blip>
          <a:srcRect/>
          <a:stretch>
            <a:fillRect/>
          </a:stretch>
        </p:blipFill>
        <p:spPr bwMode="auto">
          <a:xfrm>
            <a:off x="6684676" y="2443589"/>
            <a:ext cx="3885987" cy="41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8612642" y="1979560"/>
            <a:ext cx="0" cy="15240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391844" y="1543050"/>
            <a:ext cx="5209606" cy="9388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大脑纵裂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b="1" dirty="0" smtClean="0">
                <a:latin typeface="+mn-ea"/>
                <a:cs typeface="Times New Roman" pitchFamily="18" charset="0"/>
              </a:rPr>
              <a:t>大脑纵裂把大脑分为左右两个半球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spcBef>
                <a:spcPct val="50000"/>
              </a:spcBef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longitudinal fissure of brain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290888" y="1804987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zh-CN" sz="2400">
              <a:latin typeface="Times New Roman" pitchFamily="18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84634" y="428623"/>
            <a:ext cx="9443304" cy="928689"/>
          </a:xfrm>
          <a:prstGeom prst="rect">
            <a:avLst/>
          </a:prstGeom>
          <a:solidFill>
            <a:srgbClr val="99FFCC"/>
          </a:solidFill>
        </p:spPr>
        <p:txBody>
          <a:bodyPr>
            <a:normAutofit/>
          </a:bodyPr>
          <a:lstStyle/>
          <a:p>
            <a:pPr indent="-3429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大脑的外形</a:t>
            </a:r>
            <a:endParaRPr lang="en-US" altLang="zh-CN" sz="2400" b="1" dirty="0" smtClean="0">
              <a:latin typeface="+mj-ea"/>
              <a:ea typeface="+mj-ea"/>
              <a:cs typeface="+mj-cs"/>
            </a:endParaRPr>
          </a:p>
          <a:p>
            <a:pPr indent="-3429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大脑表面有许多深浅不同的沟和裂，沟裂之间的隆起称为回</a:t>
            </a:r>
            <a:endParaRPr lang="en-US" altLang="zh-CN" sz="2400" b="1" dirty="0" smtClean="0"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大脑外侧面1"/>
          <p:cNvPicPr>
            <a:picLocks noChangeAspect="1" noChangeArrowheads="1"/>
          </p:cNvPicPr>
          <p:nvPr/>
        </p:nvPicPr>
        <p:blipFill>
          <a:blip r:embed="rId3" cstate="print">
            <a:lum bright="-24000"/>
          </a:blip>
          <a:srcRect/>
          <a:stretch>
            <a:fillRect/>
          </a:stretch>
        </p:blipFill>
        <p:spPr bwMode="auto">
          <a:xfrm>
            <a:off x="3524248" y="1407435"/>
            <a:ext cx="5562601" cy="39465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28626" y="3220400"/>
            <a:ext cx="1071562" cy="937262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Autofit/>
          </a:bodyPr>
          <a:lstStyle/>
          <a:p>
            <a:pPr marR="0" lvl="0" indent="-342900" algn="ctr" fontAlgn="auto">
              <a:lnSpc>
                <a:spcPts val="24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latin typeface="+mj-lt"/>
                <a:ea typeface="黑体" pitchFamily="49" charset="-122"/>
                <a:cs typeface="+mj-cs"/>
              </a:rPr>
              <a:t>大脑的分叶</a:t>
            </a:r>
            <a:endParaRPr lang="zh-CN" altLang="en-US" sz="2000" b="1" dirty="0">
              <a:latin typeface="+mj-lt"/>
              <a:ea typeface="黑体" pitchFamily="49" charset="-122"/>
              <a:cs typeface="+mj-cs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976450" y="3476000"/>
            <a:ext cx="990600" cy="400110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  <a:ea typeface="黑体" pitchFamily="49" charset="-122"/>
              </a:rPr>
              <a:t>外侧沟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 flipV="1">
            <a:off x="4943241" y="2091699"/>
            <a:ext cx="1524000" cy="288925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966928" y="1813887"/>
            <a:ext cx="990600" cy="3968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  <a:ea typeface="黑体" pitchFamily="49" charset="-122"/>
              </a:rPr>
              <a:t>中央沟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7938853" y="2052012"/>
            <a:ext cx="0" cy="798513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7405453" y="1594812"/>
            <a:ext cx="990598" cy="3968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  <a:ea typeface="黑体" pitchFamily="49" charset="-122"/>
              </a:rPr>
              <a:t>顶枕沟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586053" y="2585412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370AB6"/>
                </a:solidFill>
                <a:latin typeface="Times New Roman" pitchFamily="18" charset="0"/>
              </a:rPr>
              <a:t>额  叶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5881453" y="3728412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370AB6"/>
                </a:solidFill>
                <a:latin typeface="Times New Roman" pitchFamily="18" charset="0"/>
              </a:rPr>
              <a:t>颞   叶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6643453" y="2280612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370AB6"/>
                </a:solidFill>
                <a:latin typeface="Times New Roman" pitchFamily="18" charset="0"/>
              </a:rPr>
              <a:t>顶  叶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781730" y="3195012"/>
            <a:ext cx="5539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solidFill>
                  <a:srgbClr val="370AB6"/>
                </a:solidFill>
                <a:latin typeface="Times New Roman" pitchFamily="18" charset="0"/>
              </a:rPr>
              <a:t>枕  叶</a:t>
            </a: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4981340" y="3671262"/>
            <a:ext cx="990600" cy="15876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1818201" y="2013511"/>
            <a:ext cx="1665974" cy="677108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900" b="1" dirty="0" smtClean="0">
                <a:latin typeface="Times New Roman" pitchFamily="18" charset="0"/>
                <a:ea typeface="黑体" pitchFamily="49" charset="-122"/>
              </a:rPr>
              <a:t>额叶</a:t>
            </a:r>
            <a:r>
              <a:rPr lang="en-US" altLang="zh-CN" sz="1900" b="1" dirty="0" smtClean="0">
                <a:latin typeface="Times New Roman" pitchFamily="18" charset="0"/>
              </a:rPr>
              <a:t>Frontal lobe</a:t>
            </a:r>
            <a:endParaRPr lang="zh-CN" altLang="en-US" sz="1900" b="1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26" name="AutoShape 26"/>
          <p:cNvSpPr>
            <a:spLocks/>
          </p:cNvSpPr>
          <p:nvPr/>
        </p:nvSpPr>
        <p:spPr bwMode="auto">
          <a:xfrm>
            <a:off x="1528224" y="2163696"/>
            <a:ext cx="251156" cy="3048000"/>
          </a:xfrm>
          <a:prstGeom prst="leftBrace">
            <a:avLst>
              <a:gd name="adj1" fmla="val 8319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315526" y="449704"/>
            <a:ext cx="9285674" cy="928689"/>
          </a:xfrm>
          <a:prstGeom prst="rect">
            <a:avLst/>
          </a:prstGeom>
          <a:solidFill>
            <a:srgbClr val="99FFCC"/>
          </a:solidFill>
        </p:spPr>
        <p:txBody>
          <a:bodyPr>
            <a:normAutofit fontScale="92500"/>
          </a:bodyPr>
          <a:lstStyle/>
          <a:p>
            <a:pPr indent="-3429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sz="2800" b="1" dirty="0" smtClean="0">
                <a:latin typeface="+mn-ea"/>
                <a:cs typeface="+mj-cs"/>
              </a:rPr>
              <a:t>大脑的分叶</a:t>
            </a:r>
            <a:endParaRPr lang="en-US" altLang="zh-CN" sz="2800" b="1" dirty="0" smtClean="0">
              <a:latin typeface="+mn-ea"/>
              <a:cs typeface="+mj-cs"/>
            </a:endParaRPr>
          </a:p>
          <a:p>
            <a:pPr indent="-3429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sz="2200" b="1" dirty="0" smtClean="0">
                <a:latin typeface="+mn-ea"/>
                <a:cs typeface="+mj-cs"/>
              </a:rPr>
              <a:t>  大脑半球借助中央沟、外侧沟及顶枕沟分成</a:t>
            </a:r>
            <a:r>
              <a:rPr lang="en-US" altLang="zh-CN" sz="2200" b="1" dirty="0" smtClean="0">
                <a:latin typeface="+mn-ea"/>
                <a:cs typeface="+mj-cs"/>
              </a:rPr>
              <a:t>4</a:t>
            </a:r>
            <a:r>
              <a:rPr lang="zh-CN" altLang="en-US" sz="2200" b="1" dirty="0" smtClean="0">
                <a:latin typeface="+mn-ea"/>
                <a:cs typeface="+mj-cs"/>
              </a:rPr>
              <a:t>个叶，外侧沟内部还有</a:t>
            </a:r>
            <a:r>
              <a:rPr lang="en-US" altLang="zh-CN" sz="2200" b="1" dirty="0" smtClean="0">
                <a:latin typeface="+mn-ea"/>
                <a:cs typeface="+mj-cs"/>
              </a:rPr>
              <a:t>1</a:t>
            </a:r>
            <a:r>
              <a:rPr lang="zh-CN" altLang="en-US" sz="2200" b="1" dirty="0" smtClean="0">
                <a:latin typeface="+mn-ea"/>
                <a:cs typeface="+mj-cs"/>
              </a:rPr>
              <a:t>个岛叶</a:t>
            </a:r>
            <a:endParaRPr lang="en-US" altLang="zh-CN" sz="2200" b="1" dirty="0" smtClean="0">
              <a:latin typeface="+mn-ea"/>
              <a:cs typeface="+mj-cs"/>
            </a:endParaRP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1805709" y="2780508"/>
            <a:ext cx="1665974" cy="677108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900" b="1" dirty="0" smtClean="0">
                <a:latin typeface="Times New Roman" pitchFamily="18" charset="0"/>
                <a:ea typeface="黑体" pitchFamily="49" charset="-122"/>
              </a:rPr>
              <a:t>顶叶</a:t>
            </a:r>
            <a:r>
              <a:rPr lang="en-US" altLang="zh-CN" sz="1900" b="1" dirty="0" smtClean="0">
                <a:latin typeface="Times New Roman" pitchFamily="18" charset="0"/>
              </a:rPr>
              <a:t>Parietal lobe</a:t>
            </a:r>
            <a:endParaRPr lang="zh-CN" altLang="en-US" sz="1900" b="1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1775729" y="3500036"/>
            <a:ext cx="1665974" cy="677108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900" b="1" dirty="0" smtClean="0">
                <a:latin typeface="Times New Roman" pitchFamily="18" charset="0"/>
                <a:ea typeface="黑体" pitchFamily="49" charset="-122"/>
              </a:rPr>
              <a:t>枕叶</a:t>
            </a:r>
            <a:r>
              <a:rPr lang="en-US" altLang="zh-CN" sz="1900" b="1" dirty="0" smtClean="0">
                <a:latin typeface="Times New Roman" pitchFamily="18" charset="0"/>
                <a:ea typeface="黑体" pitchFamily="49" charset="-122"/>
              </a:rPr>
              <a:t>O</a:t>
            </a:r>
            <a:r>
              <a:rPr lang="en-US" altLang="zh-CN" sz="1900" b="1" dirty="0" smtClean="0">
                <a:latin typeface="Times New Roman" pitchFamily="18" charset="0"/>
              </a:rPr>
              <a:t>ccipital lobe</a:t>
            </a:r>
            <a:endParaRPr lang="zh-CN" altLang="en-US" sz="1900" b="1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792965" y="4938387"/>
            <a:ext cx="1665974" cy="677108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900" b="1" dirty="0" smtClean="0">
                <a:latin typeface="Times New Roman" pitchFamily="18" charset="0"/>
                <a:ea typeface="黑体" pitchFamily="49" charset="-122"/>
              </a:rPr>
              <a:t>岛叶</a:t>
            </a:r>
            <a:r>
              <a:rPr lang="en-US" altLang="zh-CN" sz="1900" b="1" dirty="0" smtClean="0">
                <a:latin typeface="Times New Roman" pitchFamily="18" charset="0"/>
              </a:rPr>
              <a:t>Insular lobe</a:t>
            </a:r>
            <a:endParaRPr lang="zh-CN" altLang="en-US" sz="1900" b="1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31" name="Text Box 25"/>
          <p:cNvSpPr txBox="1">
            <a:spLocks noChangeArrowheads="1"/>
          </p:cNvSpPr>
          <p:nvPr/>
        </p:nvSpPr>
        <p:spPr bwMode="auto">
          <a:xfrm>
            <a:off x="1790719" y="4204574"/>
            <a:ext cx="1665974" cy="677108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1900" b="1" dirty="0" smtClean="0">
                <a:latin typeface="Times New Roman" pitchFamily="18" charset="0"/>
                <a:ea typeface="黑体" pitchFamily="49" charset="-122"/>
              </a:rPr>
              <a:t>颞叶</a:t>
            </a:r>
            <a:r>
              <a:rPr lang="en-US" altLang="zh-CN" sz="1900" b="1" dirty="0">
                <a:latin typeface="Times New Roman" pitchFamily="18" charset="0"/>
              </a:rPr>
              <a:t>Temporal lobe</a:t>
            </a:r>
            <a:endParaRPr lang="zh-CN" altLang="en-US" sz="1900" b="1" dirty="0"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24" name="Picture 2" descr="3"/>
          <p:cNvPicPr>
            <a:picLocks noChangeAspect="1" noChangeArrowheads="1"/>
          </p:cNvPicPr>
          <p:nvPr/>
        </p:nvPicPr>
        <p:blipFill>
          <a:blip r:embed="rId4" cstate="print">
            <a:lum bright="-24000"/>
          </a:blip>
          <a:srcRect/>
          <a:stretch>
            <a:fillRect/>
          </a:stretch>
        </p:blipFill>
        <p:spPr bwMode="auto">
          <a:xfrm>
            <a:off x="8397479" y="3168649"/>
            <a:ext cx="3794521" cy="316071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8772524" y="6098598"/>
            <a:ext cx="3043237" cy="51651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岛叶：表面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不可见</a:t>
            </a:r>
          </a:p>
        </p:txBody>
      </p:sp>
      <p:sp>
        <p:nvSpPr>
          <p:cNvPr id="34" name="Line 5"/>
          <p:cNvSpPr>
            <a:spLocks noChangeShapeType="1"/>
          </p:cNvSpPr>
          <p:nvPr/>
        </p:nvSpPr>
        <p:spPr bwMode="auto">
          <a:xfrm flipV="1">
            <a:off x="3228974" y="5200649"/>
            <a:ext cx="7143751" cy="0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>
          <a:xfrm>
            <a:off x="10267950" y="4743449"/>
            <a:ext cx="1004888" cy="39052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370AB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岛  叶</a:t>
            </a:r>
            <a:endParaRPr kumimoji="0" lang="zh-CN" altLang="en-US" sz="2300" b="0" i="0" u="none" strike="noStrike" kern="1200" cap="none" spc="0" normalizeH="0" baseline="0" noProof="0">
              <a:ln>
                <a:noFill/>
              </a:ln>
              <a:solidFill>
                <a:srgbClr val="370AB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动作按钮: 前进或下一项 32">
            <a:hlinkClick r:id="rId5" action="ppaction://hlinksldjump" highlightClick="1"/>
          </p:cNvPr>
          <p:cNvSpPr/>
          <p:nvPr/>
        </p:nvSpPr>
        <p:spPr>
          <a:xfrm>
            <a:off x="585788" y="5700712"/>
            <a:ext cx="728091" cy="5566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1457325" y="0"/>
            <a:ext cx="9144000" cy="1200150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测试练习模块</a:t>
            </a:r>
            <a:endParaRPr lang="en-US" altLang="zh-CN" sz="28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0593" name="Rectangle 1"/>
          <p:cNvSpPr>
            <a:spLocks noChangeArrowheads="1"/>
          </p:cNvSpPr>
          <p:nvPr/>
        </p:nvSpPr>
        <p:spPr bwMode="auto">
          <a:xfrm>
            <a:off x="614363" y="2270475"/>
            <a:ext cx="103441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1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、神经系统包括中枢部和周围部两部分，其中中枢部包括</a:t>
            </a:r>
            <a:r>
              <a:rPr kumimoji="0" lang="zh-CN" alt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和</a:t>
            </a:r>
            <a:r>
              <a:rPr kumimoji="0" lang="zh-CN" alt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  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，周围部包括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12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对</a:t>
            </a:r>
            <a:r>
              <a:rPr kumimoji="0" lang="zh-CN" alt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和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31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对</a:t>
            </a:r>
            <a:r>
              <a:rPr kumimoji="0" lang="zh-CN" alt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。答案（   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 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 ）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lphaUcPeriod"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大脑；小脑；周围神经；脊神经；   </a:t>
            </a:r>
            <a:r>
              <a:rPr lang="en-US" altLang="zh-CN" sz="20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B.   </a:t>
            </a:r>
            <a:r>
              <a:rPr lang="zh-CN" altLang="en-US" sz="20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脑；脊髓；脑神经；脊神经</a:t>
            </a:r>
            <a:endParaRPr lang="en-US" altLang="zh-CN" sz="2000" b="1" dirty="0" smtClean="0"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Calibri" pitchFamily="34" charset="0"/>
              </a:rPr>
              <a:t>C</a:t>
            </a:r>
            <a:r>
              <a:rPr lang="en-US" altLang="zh-CN" sz="20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.     </a:t>
            </a:r>
            <a:r>
              <a:rPr lang="zh-CN" altLang="en-US" sz="20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端脑；间脑；脑神经；外周神经；  </a:t>
            </a:r>
            <a:r>
              <a:rPr lang="en-US" altLang="zh-CN" sz="20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D.   </a:t>
            </a:r>
            <a:r>
              <a:rPr lang="zh-CN" altLang="en-US" sz="20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大脑；脊髓； 脑神经；自主神经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00214" y="4257674"/>
            <a:ext cx="7286624" cy="21288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  <a:hlinkClick r:id="rId2" action="ppaction://hlinksldjump"/>
              </a:rPr>
              <a:t>答案：</a:t>
            </a:r>
            <a:r>
              <a:rPr lang="en-US" altLang="zh-CN" sz="2400" b="1" dirty="0" smtClean="0">
                <a:latin typeface="+mn-ea"/>
                <a:cs typeface="Times New Roman" pitchFamily="18" charset="0"/>
                <a:hlinkClick r:id="rId2" action="ppaction://hlinksldjump"/>
              </a:rPr>
              <a:t>B</a:t>
            </a:r>
            <a:r>
              <a:rPr lang="en-US" altLang="zh-CN" sz="2400" b="1" dirty="0" smtClean="0">
                <a:latin typeface="+mn-ea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√</a:t>
            </a:r>
            <a:endParaRPr lang="zh-CN" altLang="zh-CN" sz="3600" b="1" dirty="0">
              <a:solidFill>
                <a:srgbClr val="FF0000"/>
              </a:solidFill>
              <a:latin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90674" y="1656101"/>
            <a:ext cx="90392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2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、脑的结构包括</a:t>
            </a:r>
            <a:r>
              <a:rPr lang="zh-CN" altLang="en-US" sz="2400" b="1" u="sng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、间脑、</a:t>
            </a:r>
            <a:r>
              <a:rPr lang="zh-CN" altLang="en-US" sz="2400" b="1" u="sng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、</a:t>
            </a:r>
            <a:r>
              <a:rPr lang="zh-CN" altLang="en-US" sz="2400" b="1" u="sng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、</a:t>
            </a:r>
            <a:r>
              <a:rPr lang="zh-CN" altLang="en-US" sz="2400" b="1" u="sng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和小脑六部分。</a:t>
            </a:r>
            <a:endParaRPr lang="zh-CN" altLang="en-US" sz="2400" b="1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lphaUcPeriod"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端脑；中脑；脑桥；延髓；       </a:t>
            </a:r>
            <a:r>
              <a:rPr lang="en-US" altLang="zh-CN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B. 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脑干；小脑；脑桥；延髓</a:t>
            </a:r>
            <a:endParaRPr lang="en-US" altLang="zh-CN" sz="2400" b="1" dirty="0" smtClean="0"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C. 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大脑；小脑；延髓；中脑；        </a:t>
            </a:r>
            <a:r>
              <a:rPr lang="en-US" altLang="zh-CN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D.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端脑；中脑；脑干；脑桥</a:t>
            </a:r>
            <a:endParaRPr lang="zh-CN" altLang="en-US" sz="2400" b="1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271714" y="3614736"/>
            <a:ext cx="7286624" cy="21288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  <a:hlinkClick r:id="rId2" action="ppaction://hlinksldjump"/>
              </a:rPr>
              <a:t>答案：</a:t>
            </a:r>
            <a:r>
              <a:rPr lang="en-US" altLang="zh-CN" sz="2400" b="1" dirty="0" smtClean="0">
                <a:latin typeface="+mn-ea"/>
                <a:cs typeface="Times New Roman" pitchFamily="18" charset="0"/>
                <a:hlinkClick r:id="rId2" action="ppaction://hlinksldjump"/>
              </a:rPr>
              <a:t>A</a:t>
            </a:r>
            <a:r>
              <a:rPr lang="en-US" altLang="zh-CN" sz="2400" b="1" dirty="0" smtClean="0">
                <a:latin typeface="+mn-ea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√</a:t>
            </a:r>
            <a:endParaRPr lang="zh-CN" altLang="zh-CN" sz="3600" b="1" dirty="0">
              <a:solidFill>
                <a:srgbClr val="FF000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457325" y="0"/>
            <a:ext cx="9144000" cy="1200150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测试练习模块</a:t>
            </a:r>
            <a:endParaRPr lang="en-US" altLang="zh-CN" sz="28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7837" y="1481435"/>
            <a:ext cx="8596314" cy="169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3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、填空题：</a:t>
            </a:r>
            <a:endParaRPr lang="en-US" altLang="zh-CN" sz="2400" b="1" dirty="0" smtClean="0">
              <a:latin typeface="Calibri" pitchFamily="34" charset="0"/>
              <a:ea typeface="宋体" pitchFamily="2" charset="-122"/>
              <a:cs typeface="Calibri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大脑皮层分为五个叶，分别是</a:t>
            </a:r>
            <a:r>
              <a:rPr lang="zh-CN" altLang="en-US" sz="2400" b="1" u="sng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、</a:t>
            </a:r>
            <a:r>
              <a:rPr lang="zh-CN" altLang="en-US" sz="2400" b="1" u="sng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、</a:t>
            </a:r>
            <a:r>
              <a:rPr lang="zh-CN" altLang="en-US" sz="2400" b="1" u="sng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、</a:t>
            </a:r>
            <a:r>
              <a:rPr lang="zh-CN" altLang="en-US" sz="2400" b="1" u="sng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和在皮层表面不可见的</a:t>
            </a:r>
            <a:r>
              <a:rPr lang="zh-CN" altLang="en-US" sz="2400" b="1" u="sng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         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。</a:t>
            </a:r>
            <a:endParaRPr lang="zh-CN" altLang="en-US" sz="2400" b="1" dirty="0" smtClean="0"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671638" y="3743324"/>
            <a:ext cx="8458199" cy="21288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lvl="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  <a:hlinkClick r:id="rId2" action="ppaction://hlinksldjump"/>
              </a:rPr>
              <a:t>答案：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Calibri" pitchFamily="34" charset="0"/>
              </a:rPr>
              <a:t>额叶；顶叶；枕叶；颞叶；岛叶   </a:t>
            </a:r>
            <a:r>
              <a:rPr lang="en-US" altLang="zh-CN" sz="2400" b="1" dirty="0" smtClean="0">
                <a:latin typeface="+mn-ea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√</a:t>
            </a:r>
          </a:p>
          <a:p>
            <a:pPr marL="342900" lvl="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（前四个空的答案顺序可变）</a:t>
            </a:r>
            <a:endParaRPr lang="zh-CN" altLang="zh-CN" sz="2400" b="1" dirty="0">
              <a:solidFill>
                <a:srgbClr val="FF000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457325" y="0"/>
            <a:ext cx="9144000" cy="1200150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测试练习模块</a:t>
            </a:r>
            <a:endParaRPr lang="en-US" altLang="zh-CN" sz="28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04812" y="857254"/>
            <a:ext cx="8224838" cy="1016315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>大脑皮层的功能分区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  <a:t/>
            </a:r>
            <a:b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+mj-cs"/>
              </a:rPr>
            </a:b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Times New Roman" pitchFamily="18" charset="0"/>
              </a:rPr>
              <a:t>Functional zone of cerebral cortex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pic>
        <p:nvPicPr>
          <p:cNvPr id="11" name="Picture 3" descr="8-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451" y="2228855"/>
            <a:ext cx="7329488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85763" y="1740761"/>
            <a:ext cx="8240137" cy="369332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大脑皮层的不同区域具有着不同的功能和作用，这就是大脑皮质的功能定位。</a:t>
            </a:r>
            <a:endParaRPr lang="en-US" altLang="zh-CN" b="1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15351" y="2186017"/>
            <a:ext cx="2386013" cy="9284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342900" indent="-342900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初级感觉区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ts val="1200"/>
              </a:spcBef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感觉联合区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初级味觉区</a:t>
            </a:r>
            <a:endParaRPr lang="zh-CN" altLang="zh-CN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264" y="247174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顶叶</a:t>
            </a:r>
            <a:endParaRPr lang="zh-CN" altLang="en-US" sz="20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805876" y="5095907"/>
            <a:ext cx="2386013" cy="9284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初级视觉区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ts val="1200"/>
              </a:spcBef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视觉联合区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右大括号 8"/>
          <p:cNvSpPr/>
          <p:nvPr/>
        </p:nvSpPr>
        <p:spPr>
          <a:xfrm>
            <a:off x="9729804" y="2300292"/>
            <a:ext cx="128588" cy="7715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/>
          <p:cNvSpPr/>
          <p:nvPr/>
        </p:nvSpPr>
        <p:spPr>
          <a:xfrm>
            <a:off x="10134617" y="5195895"/>
            <a:ext cx="128588" cy="7715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448939" y="53530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枕叶</a:t>
            </a:r>
            <a:endParaRPr lang="zh-CN" altLang="en-US" sz="2000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743214" y="5543561"/>
            <a:ext cx="2300288" cy="106180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听觉联合区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初级听觉区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言语感觉区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/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b="1" dirty="0" err="1" smtClean="0">
                <a:latin typeface="Times New Roman" pitchFamily="18" charset="0"/>
                <a:cs typeface="Times New Roman" pitchFamily="18" charset="0"/>
              </a:rPr>
              <a:t>Wernicke</a:t>
            </a:r>
            <a:r>
              <a:rPr lang="zh-CN" altLang="en-US" sz="1200" b="1" dirty="0" smtClean="0">
                <a:latin typeface="Times New Roman" pitchFamily="18" charset="0"/>
                <a:cs typeface="Times New Roman" pitchFamily="18" charset="0"/>
              </a:rPr>
              <a:t>区</a:t>
            </a:r>
            <a:r>
              <a:rPr lang="en-US" altLang="zh-CN" sz="1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左大括号 15"/>
          <p:cNvSpPr/>
          <p:nvPr/>
        </p:nvSpPr>
        <p:spPr>
          <a:xfrm>
            <a:off x="3686190" y="5672147"/>
            <a:ext cx="128588" cy="8572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00379" y="590553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颞叶</a:t>
            </a:r>
            <a:endParaRPr lang="zh-CN" altLang="en-US" sz="2000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909776" y="2185992"/>
            <a:ext cx="2300288" cy="1400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初级运动区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运动前区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言语运动区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>
              <a:lnSpc>
                <a:spcPts val="1600"/>
              </a:lnSpc>
            </a:pP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b="1" dirty="0" err="1" smtClean="0">
                <a:latin typeface="Times New Roman" pitchFamily="18" charset="0"/>
                <a:cs typeface="Times New Roman" pitchFamily="18" charset="0"/>
              </a:rPr>
              <a:t>Broca</a:t>
            </a:r>
            <a:r>
              <a:rPr lang="zh-CN" altLang="en-US" sz="1200" b="1" dirty="0" smtClean="0">
                <a:latin typeface="Times New Roman" pitchFamily="18" charset="0"/>
                <a:cs typeface="Times New Roman" pitchFamily="18" charset="0"/>
              </a:rPr>
              <a:t>区</a:t>
            </a:r>
            <a:r>
              <a:rPr lang="en-US" altLang="zh-CN" sz="1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前额叶联合区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左大括号 18"/>
          <p:cNvSpPr/>
          <p:nvPr/>
        </p:nvSpPr>
        <p:spPr>
          <a:xfrm>
            <a:off x="2771787" y="2207653"/>
            <a:ext cx="85722" cy="127850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038363" y="265750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额叶</a:t>
            </a:r>
            <a:endParaRPr lang="zh-CN" altLang="en-US" sz="2000" dirty="0"/>
          </a:p>
        </p:txBody>
      </p:sp>
      <p:sp>
        <p:nvSpPr>
          <p:cNvPr id="21" name="动作按钮: 前进或下一项 20">
            <a:hlinkClick r:id="rId4" action="ppaction://hlinksldjump" highlightClick="1"/>
          </p:cNvPr>
          <p:cNvSpPr/>
          <p:nvPr/>
        </p:nvSpPr>
        <p:spPr>
          <a:xfrm>
            <a:off x="1200165" y="5686429"/>
            <a:ext cx="714375" cy="61379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6047BB46-8659-4480-9D4B-18AB2B4FFEEB}"/>
              </a:ext>
            </a:extLst>
          </p:cNvPr>
          <p:cNvCxnSpPr>
            <a:cxnSpLocks/>
          </p:cNvCxnSpPr>
          <p:nvPr/>
        </p:nvCxnSpPr>
        <p:spPr>
          <a:xfrm flipV="1">
            <a:off x="271463" y="657226"/>
            <a:ext cx="2314575" cy="28574"/>
          </a:xfrm>
          <a:prstGeom prst="line">
            <a:avLst/>
          </a:prstGeom>
          <a:ln>
            <a:solidFill>
              <a:srgbClr val="27078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">
            <a:extLst>
              <a:ext uri="{FF2B5EF4-FFF2-40B4-BE49-F238E27FC236}">
                <a16:creationId xmlns="" xmlns:a16="http://schemas.microsoft.com/office/drawing/2014/main" id="{EA336ACC-21CA-4A0C-98C4-6C4A296D1D6C}"/>
              </a:ext>
            </a:extLst>
          </p:cNvPr>
          <p:cNvSpPr txBox="1"/>
          <p:nvPr/>
        </p:nvSpPr>
        <p:spPr>
          <a:xfrm>
            <a:off x="496272" y="259078"/>
            <a:ext cx="24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70783"/>
                </a:solidFill>
              </a:rPr>
              <a:t>自主学习模块</a:t>
            </a:r>
            <a:endParaRPr lang="zh-CN" altLang="en-US" sz="2400" b="1" dirty="0">
              <a:solidFill>
                <a:srgbClr val="27078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7" grpId="0"/>
      <p:bldP spid="8" grpId="1" animBg="1"/>
      <p:bldP spid="9" grpId="0" animBg="1"/>
      <p:bldP spid="13" grpId="0" animBg="1"/>
      <p:bldP spid="14" grpId="0"/>
      <p:bldP spid="15" grpId="1" animBg="1"/>
      <p:bldP spid="16" grpId="0" animBg="1"/>
      <p:bldP spid="17" grpId="0"/>
      <p:bldP spid="18" grpId="1" animBg="1"/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00151" y="1662122"/>
            <a:ext cx="4356101" cy="4267200"/>
            <a:chOff x="0" y="0"/>
            <a:chExt cx="2744" cy="2688"/>
          </a:xfrm>
        </p:grpSpPr>
        <p:pic>
          <p:nvPicPr>
            <p:cNvPr id="3" name="Picture 3" descr="cns2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2688" cy="2688"/>
            </a:xfrm>
            <a:prstGeom prst="rect">
              <a:avLst/>
            </a:prstGeom>
            <a:solidFill>
              <a:srgbClr val="99FFCC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976" y="144"/>
              <a:ext cx="76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1600" b="1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</p:grpSp>
      <p:pic>
        <p:nvPicPr>
          <p:cNvPr id="13" name="Picture 13" descr="cns23"/>
          <p:cNvPicPr>
            <a:picLocks noChangeAspect="1" noChangeArrowheads="1"/>
          </p:cNvPicPr>
          <p:nvPr/>
        </p:nvPicPr>
        <p:blipFill>
          <a:blip r:embed="rId3" cstate="print">
            <a:lum bright="-6000" contrast="18000"/>
          </a:blip>
          <a:srcRect/>
          <a:stretch>
            <a:fillRect/>
          </a:stretch>
        </p:blipFill>
        <p:spPr bwMode="auto">
          <a:xfrm>
            <a:off x="6515100" y="1592876"/>
            <a:ext cx="4267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242888" y="297722"/>
            <a:ext cx="4186237" cy="816703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zh-CN" altLang="en-US" sz="2400" b="1" dirty="0" smtClean="0"/>
              <a:t>几种重要的感觉运动区</a:t>
            </a:r>
            <a:endParaRPr lang="en-US" altLang="zh-CN" sz="2400" b="1" dirty="0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108331" y="1385898"/>
            <a:ext cx="1363657" cy="5847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b="1" dirty="0"/>
              <a:t>躯体</a:t>
            </a:r>
            <a:r>
              <a:rPr lang="zh-CN" altLang="en-US" sz="1600" b="1" dirty="0" smtClean="0"/>
              <a:t>运动区</a:t>
            </a:r>
            <a:endParaRPr lang="en-US" altLang="zh-CN" sz="1600" b="1" dirty="0" smtClean="0"/>
          </a:p>
          <a:p>
            <a:r>
              <a:rPr lang="en-US" altLang="zh-CN" sz="1600" b="1" dirty="0" smtClean="0"/>
              <a:t>motor </a:t>
            </a:r>
            <a:r>
              <a:rPr lang="en-US" altLang="zh-CN" sz="1600" b="1" dirty="0"/>
              <a:t>area</a:t>
            </a:r>
            <a:endParaRPr lang="zh-CN" altLang="en-US" sz="1600" b="1" dirty="0"/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4619629" y="1657360"/>
            <a:ext cx="2224083" cy="5847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1" dirty="0"/>
              <a:t>躯体感觉区</a:t>
            </a:r>
            <a:r>
              <a:rPr lang="en-US" altLang="zh-CN" sz="1600" b="1" dirty="0"/>
              <a:t>Somatosensory area</a:t>
            </a:r>
            <a:endParaRPr lang="zh-CN" altLang="en-US" sz="1600" b="1" dirty="0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848231" y="4867286"/>
            <a:ext cx="1366832" cy="5847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/>
              <a:t>视区</a:t>
            </a:r>
            <a:endParaRPr lang="en-US" altLang="zh-CN" sz="1600" b="1" dirty="0" smtClean="0"/>
          </a:p>
          <a:p>
            <a:pPr algn="ctr"/>
            <a:r>
              <a:rPr lang="en-US" altLang="zh-CN" sz="1600" b="1" dirty="0" smtClean="0"/>
              <a:t>Visual </a:t>
            </a:r>
            <a:r>
              <a:rPr lang="en-US" altLang="zh-CN" sz="1600" b="1" dirty="0"/>
              <a:t>area</a:t>
            </a:r>
            <a:endParaRPr lang="zh-CN" altLang="en-US" sz="1600" b="1" dirty="0"/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6591306" y="4781561"/>
            <a:ext cx="1638295" cy="5847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/>
              <a:t>嗅区</a:t>
            </a:r>
            <a:endParaRPr lang="en-US" altLang="zh-CN" sz="1600" b="1" dirty="0" smtClean="0"/>
          </a:p>
          <a:p>
            <a:pPr algn="ctr"/>
            <a:r>
              <a:rPr lang="en-US" altLang="zh-CN" sz="1600" b="1" dirty="0" smtClean="0"/>
              <a:t>Olfactory </a:t>
            </a:r>
            <a:r>
              <a:rPr lang="en-US" altLang="zh-CN" sz="1600" b="1" dirty="0"/>
              <a:t>area</a:t>
            </a:r>
            <a:endParaRPr lang="zh-CN" altLang="en-US" sz="1600" b="1" dirty="0"/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914405" y="4795849"/>
            <a:ext cx="1600195" cy="5847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/>
              <a:t>听区</a:t>
            </a:r>
            <a:endParaRPr lang="en-US" altLang="zh-CN" sz="1600" b="1" dirty="0" smtClean="0"/>
          </a:p>
          <a:p>
            <a:pPr algn="ctr"/>
            <a:r>
              <a:rPr lang="en-US" altLang="zh-CN" sz="1600" b="1" dirty="0" smtClean="0"/>
              <a:t>Auditory </a:t>
            </a:r>
            <a:r>
              <a:rPr lang="en-US" altLang="zh-CN" sz="1600" b="1" dirty="0"/>
              <a:t>area</a:t>
            </a:r>
            <a:endParaRPr lang="zh-CN" altLang="en-US" sz="1600" b="1" dirty="0"/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10072693" y="4576773"/>
            <a:ext cx="1300158" cy="5847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/>
              <a:t>视区</a:t>
            </a:r>
            <a:endParaRPr lang="en-US" altLang="zh-CN" sz="1600" b="1" dirty="0" smtClean="0"/>
          </a:p>
          <a:p>
            <a:pPr algn="ctr"/>
            <a:r>
              <a:rPr lang="en-US" altLang="zh-CN" sz="1600" b="1" dirty="0" smtClean="0"/>
              <a:t>Visual </a:t>
            </a:r>
            <a:r>
              <a:rPr lang="en-US" altLang="zh-CN" sz="1600" b="1" dirty="0"/>
              <a:t>area</a:t>
            </a:r>
            <a:endParaRPr lang="zh-CN" altLang="en-US" sz="1600" b="1" dirty="0"/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 flipV="1">
            <a:off x="3652603" y="1880572"/>
            <a:ext cx="0" cy="798513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 flipV="1">
            <a:off x="3119202" y="1971684"/>
            <a:ext cx="538397" cy="688350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 flipV="1">
            <a:off x="3976452" y="2157422"/>
            <a:ext cx="724135" cy="688350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 flipV="1">
            <a:off x="7800975" y="4038607"/>
            <a:ext cx="866773" cy="747715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 flipV="1">
            <a:off x="2371725" y="4052896"/>
            <a:ext cx="1038225" cy="862013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 flipH="1" flipV="1">
            <a:off x="5057775" y="4271973"/>
            <a:ext cx="400050" cy="628650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Line 9"/>
          <p:cNvSpPr>
            <a:spLocks noChangeShapeType="1"/>
          </p:cNvSpPr>
          <p:nvPr/>
        </p:nvSpPr>
        <p:spPr bwMode="auto">
          <a:xfrm flipH="1" flipV="1">
            <a:off x="10282236" y="3609984"/>
            <a:ext cx="461963" cy="976313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8-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5762" y="538163"/>
            <a:ext cx="6357938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0075" y="442912"/>
            <a:ext cx="4557713" cy="2287903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7500"/>
          </a:bodyPr>
          <a:lstStyle/>
          <a:p>
            <a:r>
              <a:rPr lang="zh-CN" altLang="en-US" sz="2400" b="1" dirty="0" smtClean="0">
                <a:latin typeface="+mn-ea"/>
              </a:rPr>
              <a:t>皮层躯体运动区和躯体感觉区</a:t>
            </a:r>
            <a:endParaRPr lang="en-US" altLang="zh-CN" sz="2400" b="1" dirty="0" smtClean="0">
              <a:latin typeface="+mn-ea"/>
            </a:endParaRPr>
          </a:p>
          <a:p>
            <a:r>
              <a:rPr lang="zh-CN" altLang="en-US" sz="2400" b="1" dirty="0" smtClean="0">
                <a:latin typeface="+mn-ea"/>
              </a:rPr>
              <a:t>所控制的身体部位示意图</a:t>
            </a:r>
            <a:endParaRPr lang="en-US" altLang="zh-CN" sz="2400" b="1" dirty="0" smtClean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Portions of the body that are controlled by the primary motor area and the primary sensory area of the cerebrum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4377" y="3143251"/>
            <a:ext cx="4414837" cy="17859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cs typeface="Times New Roman" pitchFamily="18" charset="0"/>
              </a:rPr>
              <a:t>左右交叉</a:t>
            </a:r>
            <a:endParaRPr lang="en-US" altLang="zh-CN" sz="2000" b="1" dirty="0" smtClean="0">
              <a:latin typeface="+mn-ea"/>
              <a:cs typeface="Times New Roman" pitchFamily="18" charset="0"/>
            </a:endParaRPr>
          </a:p>
          <a:p>
            <a:pPr marL="342900" indent="-342900"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cs typeface="Times New Roman" pitchFamily="18" charset="0"/>
              </a:rPr>
              <a:t>上下倒置（头面部正置）</a:t>
            </a:r>
            <a:endParaRPr lang="en-US" altLang="zh-CN" sz="2000" b="1" dirty="0" smtClean="0">
              <a:latin typeface="+mn-ea"/>
              <a:cs typeface="Times New Roman" pitchFamily="18" charset="0"/>
            </a:endParaRPr>
          </a:p>
          <a:p>
            <a:pPr marL="342900" indent="-342900"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cs typeface="Times New Roman" pitchFamily="18" charset="0"/>
              </a:rPr>
              <a:t>（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感觉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运动</a:t>
            </a:r>
            <a:r>
              <a:rPr lang="zh-CN" altLang="en-US" sz="2000" b="1" dirty="0" smtClean="0">
                <a:latin typeface="+mn-ea"/>
                <a:cs typeface="Times New Roman" pitchFamily="18" charset="0"/>
              </a:rPr>
              <a:t>）精细正比</a:t>
            </a:r>
            <a:endParaRPr lang="zh-CN" altLang="zh-CN" sz="2000" b="1" dirty="0">
              <a:latin typeface="+mn-ea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410701" y="566738"/>
            <a:ext cx="2319338" cy="833438"/>
          </a:xfrm>
          <a:prstGeom prst="rect">
            <a:avLst/>
          </a:prstGeom>
          <a:solidFill>
            <a:srgbClr val="0070C0"/>
          </a:solidFill>
        </p:spPr>
        <p:txBody>
          <a:bodyPr anchor="ctr" anchorCtr="0">
            <a:normAutofit fontScale="97500"/>
          </a:bodyPr>
          <a:lstStyle/>
          <a:p>
            <a:pPr algn="ctr"/>
            <a:r>
              <a:rPr lang="zh-CN" altLang="en-US" sz="1600" b="1" dirty="0" smtClean="0">
                <a:latin typeface="+mn-ea"/>
              </a:rPr>
              <a:t>皮层躯体运动区</a:t>
            </a:r>
            <a:endParaRPr lang="en-US" altLang="zh-CN" sz="1600" b="1" dirty="0" smtClean="0">
              <a:latin typeface="+mn-ea"/>
            </a:endParaRPr>
          </a:p>
          <a:p>
            <a:pPr algn="ctr"/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primary motor area of the cerebrum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514976" y="557213"/>
            <a:ext cx="2414587" cy="700087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0000" lnSpcReduction="10000"/>
          </a:bodyPr>
          <a:lstStyle/>
          <a:p>
            <a:pPr algn="ctr"/>
            <a:r>
              <a:rPr lang="zh-CN" altLang="en-US" sz="1600" b="1" dirty="0" smtClean="0">
                <a:latin typeface="+mn-ea"/>
              </a:rPr>
              <a:t>皮层躯体感觉区</a:t>
            </a:r>
            <a:endParaRPr lang="en-US" altLang="zh-CN" sz="1600" b="1" dirty="0" smtClean="0">
              <a:latin typeface="+mn-ea"/>
            </a:endParaRPr>
          </a:p>
          <a:p>
            <a:pPr algn="ctr"/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primary sensory area of the cerebrum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8" name="动作按钮: 前进或下一项 7">
            <a:hlinkClick r:id="rId3" action="ppaction://hlinksldjump" highlightClick="1"/>
          </p:cNvPr>
          <p:cNvSpPr/>
          <p:nvPr/>
        </p:nvSpPr>
        <p:spPr>
          <a:xfrm>
            <a:off x="785813" y="5486400"/>
            <a:ext cx="799528" cy="77095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ns22"/>
          <p:cNvPicPr>
            <a:picLocks noChangeAspect="1" noChangeArrowheads="1"/>
          </p:cNvPicPr>
          <p:nvPr/>
        </p:nvPicPr>
        <p:blipFill>
          <a:blip r:embed="rId2" cstate="print">
            <a:lum bright="-12000" contrast="24000"/>
          </a:blip>
          <a:srcRect l="5682" t="17044" b="15909"/>
          <a:stretch>
            <a:fillRect/>
          </a:stretch>
        </p:blipFill>
        <p:spPr bwMode="auto">
          <a:xfrm>
            <a:off x="3643312" y="1546626"/>
            <a:ext cx="7729537" cy="5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3524250" y="3042611"/>
            <a:ext cx="0" cy="37042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3819530" y="1314461"/>
            <a:ext cx="1523996" cy="5847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Times New Roman" pitchFamily="18" charset="0"/>
              </a:rPr>
              <a:t>书写中枢</a:t>
            </a:r>
            <a:endParaRPr lang="en-US" altLang="zh-CN" sz="1600" b="1" dirty="0" smtClean="0">
              <a:latin typeface="Times New Roman" pitchFamily="18" charset="0"/>
            </a:endParaRPr>
          </a:p>
          <a:p>
            <a:r>
              <a:rPr lang="en-US" altLang="zh-CN" sz="1600" b="1" dirty="0" smtClean="0">
                <a:latin typeface="Times New Roman" pitchFamily="18" charset="0"/>
              </a:rPr>
              <a:t>Writing Center</a:t>
            </a:r>
            <a:endParaRPr lang="zh-CN" altLang="en-US" sz="1600" b="1" dirty="0">
              <a:latin typeface="Times New Roman" pitchFamily="18" charset="0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6526" y="1931371"/>
            <a:ext cx="1595674" cy="1011853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571500" y="357188"/>
            <a:ext cx="5657849" cy="728662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7500"/>
          </a:bodyPr>
          <a:lstStyle/>
          <a:p>
            <a:pPr algn="ctr"/>
            <a:r>
              <a:rPr lang="zh-CN" altLang="en-US" sz="2400" b="1" dirty="0" smtClean="0">
                <a:latin typeface="+mn-ea"/>
              </a:rPr>
              <a:t>语言相关脑区</a:t>
            </a:r>
            <a:r>
              <a:rPr lang="en-US" altLang="zh-CN" sz="2400" b="1" dirty="0" smtClean="0">
                <a:latin typeface="+mn-ea"/>
              </a:rPr>
              <a:t>——</a:t>
            </a:r>
            <a:r>
              <a:rPr lang="zh-CN" altLang="en-US" sz="2400" b="1" dirty="0" smtClean="0">
                <a:latin typeface="+mn-ea"/>
              </a:rPr>
              <a:t>听、说、读、写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9515480" y="1238262"/>
            <a:ext cx="1614483" cy="5847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Times New Roman" pitchFamily="18" charset="0"/>
              </a:rPr>
              <a:t>阅读中枢</a:t>
            </a:r>
            <a:endParaRPr lang="en-US" altLang="zh-CN" sz="1600" b="1" dirty="0" smtClean="0">
              <a:latin typeface="Times New Roman" pitchFamily="18" charset="0"/>
            </a:endParaRPr>
          </a:p>
          <a:p>
            <a:r>
              <a:rPr lang="en-US" altLang="zh-CN" sz="1600" b="1" dirty="0" smtClean="0">
                <a:latin typeface="Times New Roman" pitchFamily="18" charset="0"/>
              </a:rPr>
              <a:t>Reading Center</a:t>
            </a:r>
            <a:endParaRPr lang="zh-CN" altLang="en-US" sz="1600" b="1" dirty="0">
              <a:latin typeface="Times New Roman" pitchFamily="18" charset="0"/>
            </a:endParaRP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H="1">
            <a:off x="9301163" y="1869458"/>
            <a:ext cx="699850" cy="2116755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3810006" y="5905511"/>
            <a:ext cx="1614483" cy="5847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Times New Roman" pitchFamily="18" charset="0"/>
              </a:rPr>
              <a:t>说话中枢</a:t>
            </a:r>
            <a:endParaRPr lang="en-US" altLang="zh-CN" sz="1600" b="1" dirty="0" smtClean="0">
              <a:latin typeface="Times New Roman" pitchFamily="18" charset="0"/>
            </a:endParaRPr>
          </a:p>
          <a:p>
            <a:r>
              <a:rPr lang="en-US" altLang="zh-CN" sz="1600" b="1" dirty="0" smtClean="0">
                <a:latin typeface="Times New Roman" pitchFamily="18" charset="0"/>
              </a:rPr>
              <a:t>Speech Center</a:t>
            </a:r>
            <a:endParaRPr lang="zh-CN" altLang="en-US" sz="1600" b="1" dirty="0">
              <a:latin typeface="Times New Roman" pitchFamily="18" charset="0"/>
            </a:endParaRP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H="1">
            <a:off x="4586286" y="4200525"/>
            <a:ext cx="1657351" cy="1700205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 flipH="1">
            <a:off x="4591050" y="4257675"/>
            <a:ext cx="2024062" cy="1676395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8129586" y="4526498"/>
            <a:ext cx="1700213" cy="1702853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9548819" y="6072187"/>
            <a:ext cx="1614483" cy="58477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Times New Roman" pitchFamily="18" charset="0"/>
              </a:rPr>
              <a:t>听话中枢</a:t>
            </a:r>
            <a:r>
              <a:rPr lang="en-US" altLang="zh-CN" sz="1600" b="1" dirty="0" smtClean="0">
                <a:latin typeface="Times New Roman" pitchFamily="18" charset="0"/>
              </a:rPr>
              <a:t>Hearing Center</a:t>
            </a:r>
            <a:endParaRPr lang="zh-CN" altLang="en-US" sz="1600" b="1" dirty="0">
              <a:latin typeface="Times New Roman" pitchFamily="18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1381126" y="1966913"/>
            <a:ext cx="1562100" cy="590550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7500"/>
          </a:bodyPr>
          <a:lstStyle/>
          <a:p>
            <a:pPr algn="ctr"/>
            <a:r>
              <a:rPr lang="zh-CN" altLang="en-US" sz="2400" b="1" dirty="0" smtClean="0">
                <a:latin typeface="+mn-ea"/>
              </a:rPr>
              <a:t>听语言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1362076" y="2705099"/>
            <a:ext cx="1562100" cy="590550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7500"/>
          </a:bodyPr>
          <a:lstStyle/>
          <a:p>
            <a:pPr algn="ctr"/>
            <a:r>
              <a:rPr lang="zh-CN" altLang="en-US" sz="2400" b="1" dirty="0" smtClean="0">
                <a:latin typeface="+mn-ea"/>
              </a:rPr>
              <a:t>说语言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1400174" y="3386137"/>
            <a:ext cx="1562100" cy="590550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7500"/>
          </a:bodyPr>
          <a:lstStyle/>
          <a:p>
            <a:pPr algn="ctr"/>
            <a:r>
              <a:rPr lang="zh-CN" altLang="en-US" sz="2400" b="1" dirty="0" smtClean="0">
                <a:latin typeface="+mn-ea"/>
              </a:rPr>
              <a:t>读语言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1423987" y="4138611"/>
            <a:ext cx="1562100" cy="590550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7500"/>
          </a:bodyPr>
          <a:lstStyle/>
          <a:p>
            <a:pPr algn="ctr"/>
            <a:r>
              <a:rPr lang="zh-CN" altLang="en-US" sz="2400" b="1" dirty="0" smtClean="0">
                <a:latin typeface="+mn-ea"/>
              </a:rPr>
              <a:t>写语言</a:t>
            </a:r>
            <a:endParaRPr lang="en-US" altLang="zh-CN" sz="2400" b="1" dirty="0" smtClean="0">
              <a:latin typeface="+mn-ea"/>
            </a:endParaRPr>
          </a:p>
        </p:txBody>
      </p:sp>
      <p:sp>
        <p:nvSpPr>
          <p:cNvPr id="28" name="动作按钮: 前进或下一项 27">
            <a:hlinkClick r:id="rId3" action="ppaction://hlinksldjump" highlightClick="1"/>
          </p:cNvPr>
          <p:cNvSpPr/>
          <p:nvPr/>
        </p:nvSpPr>
        <p:spPr>
          <a:xfrm>
            <a:off x="914400" y="5643562"/>
            <a:ext cx="742950" cy="77095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1457325" y="0"/>
            <a:ext cx="9144000" cy="1200150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测试练习模块</a:t>
            </a:r>
            <a:endParaRPr lang="en-US" altLang="zh-CN" sz="28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328863" y="3971924"/>
            <a:ext cx="7286624" cy="21288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zh-CN" sz="2400" b="1" dirty="0" smtClean="0">
                <a:latin typeface="宋体" pitchFamily="2" charset="-122"/>
                <a:ea typeface="宋体" pitchFamily="2" charset="-122"/>
                <a:hlinkClick r:id="rId2" action="ppaction://hlinksldjump"/>
              </a:rPr>
              <a:t>答案：枕；颞；顶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36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√</a:t>
            </a:r>
            <a:endParaRPr lang="zh-CN" altLang="zh-CN" sz="3600" b="1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71650" y="1463040"/>
            <a:ext cx="8572500" cy="222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填空题：</a:t>
            </a:r>
            <a:endParaRPr lang="en-US" altLang="zh-CN" sz="2400" b="1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大脑皮层的不同区域具有不同的功能和作用，这就是大脑皮质的功能定位，如：视觉传入的大脑皮质投射区在</a:t>
            </a:r>
            <a:r>
              <a:rPr lang="zh-CN" altLang="zh-CN" sz="2400" b="1" u="sng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叶，听觉传入的投射区在</a:t>
            </a:r>
            <a:r>
              <a:rPr lang="zh-CN" altLang="zh-CN" sz="2400" b="1" u="sng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叶，体感觉传入的投射区在</a:t>
            </a:r>
            <a:r>
              <a:rPr lang="zh-CN" altLang="zh-CN" sz="2400" b="1" u="sng" dirty="0" smtClean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叶。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60">
            <a:extLst>
              <a:ext uri="{FF2B5EF4-FFF2-40B4-BE49-F238E27FC236}">
                <a16:creationId xmlns="" xmlns:a16="http://schemas.microsoft.com/office/drawing/2014/main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545" y="1980986"/>
            <a:ext cx="19889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Part 01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456" y="2492760"/>
            <a:ext cx="27290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自主</a:t>
            </a:r>
            <a:r>
              <a:rPr lang="zh-CN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学习模块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160">
            <a:extLst>
              <a:ext uri="{FF2B5EF4-FFF2-40B4-BE49-F238E27FC236}">
                <a16:creationId xmlns="" xmlns:a16="http://schemas.microsoft.com/office/drawing/2014/main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5671" y="1980986"/>
            <a:ext cx="19889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Part 02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="" xmlns:a16="http://schemas.microsoft.com/office/drawing/2014/main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3346" y="2451690"/>
            <a:ext cx="23635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实验</a:t>
            </a:r>
            <a:r>
              <a:rPr lang="zh-CN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思考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</a:t>
            </a:r>
          </a:p>
        </p:txBody>
      </p:sp>
      <p:sp>
        <p:nvSpPr>
          <p:cNvPr id="10" name="矩形 160">
            <a:extLst>
              <a:ext uri="{FF2B5EF4-FFF2-40B4-BE49-F238E27FC236}">
                <a16:creationId xmlns="" xmlns:a16="http://schemas.microsoft.com/office/drawing/2014/main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3385" y="1937022"/>
            <a:ext cx="19889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Part 03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="" xmlns:a16="http://schemas.microsoft.com/office/drawing/2014/main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1327" y="4126151"/>
            <a:ext cx="23635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实验报告模块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60">
            <a:extLst>
              <a:ext uri="{FF2B5EF4-FFF2-40B4-BE49-F238E27FC236}">
                <a16:creationId xmlns="" xmlns:a16="http://schemas.microsoft.com/office/drawing/2014/main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545" y="3658368"/>
            <a:ext cx="19889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Part 04</a:t>
            </a:r>
          </a:p>
        </p:txBody>
      </p:sp>
      <p:sp>
        <p:nvSpPr>
          <p:cNvPr id="16" name="矩形 160">
            <a:extLst>
              <a:ext uri="{FF2B5EF4-FFF2-40B4-BE49-F238E27FC236}">
                <a16:creationId xmlns="" xmlns:a16="http://schemas.microsoft.com/office/drawing/2014/main" id="{D0CCC9CB-E596-4B01-AA10-906ECEE3E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69" y="3658368"/>
            <a:ext cx="19889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  <a:sym typeface="Angsana New" pitchFamily="18" charset="-34"/>
              </a:rPr>
              <a:t>Part 05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34671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CA1E599D-34D4-4D1C-B8D0-588F4AA4D874}"/>
              </a:ext>
            </a:extLst>
          </p:cNvPr>
          <p:cNvSpPr txBox="1"/>
          <p:nvPr/>
        </p:nvSpPr>
        <p:spPr>
          <a:xfrm>
            <a:off x="660400" y="2251978"/>
            <a:ext cx="1268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</a:rPr>
              <a:t>实验模块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238E1312-E728-47C3-9299-62DB8BB62C60}"/>
              </a:ext>
            </a:extLst>
          </p:cNvPr>
          <p:cNvSpPr/>
          <p:nvPr/>
        </p:nvSpPr>
        <p:spPr>
          <a:xfrm>
            <a:off x="1919761" y="3611266"/>
            <a:ext cx="1009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60400" y="3607834"/>
            <a:ext cx="21954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16200000">
            <a:off x="859653" y="3305158"/>
            <a:ext cx="21954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816645" y="2481495"/>
            <a:ext cx="0" cy="4667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276131" y="2481495"/>
            <a:ext cx="0" cy="4667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9405261" y="2481495"/>
            <a:ext cx="0" cy="4667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816645" y="4174266"/>
            <a:ext cx="0" cy="4667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308569" y="4174266"/>
            <a:ext cx="0" cy="4667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7313982" y="1130300"/>
            <a:ext cx="4578350" cy="0"/>
          </a:xfrm>
          <a:prstGeom prst="line">
            <a:avLst/>
          </a:prstGeom>
          <a:ln>
            <a:solidFill>
              <a:srgbClr val="370AB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173845" y="6235700"/>
            <a:ext cx="7060844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lenovo\Desktop\QQ截图201912041622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05210" y="672956"/>
            <a:ext cx="430336" cy="420500"/>
          </a:xfrm>
          <a:prstGeom prst="rect">
            <a:avLst/>
          </a:prstGeom>
          <a:noFill/>
        </p:spPr>
      </p:pic>
      <p:pic>
        <p:nvPicPr>
          <p:cNvPr id="32" name="图片 31" descr="杭电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2721" y="668005"/>
            <a:ext cx="1602219" cy="425140"/>
          </a:xfrm>
          <a:prstGeom prst="rect">
            <a:avLst/>
          </a:prstGeom>
        </p:spPr>
      </p:pic>
      <p:sp>
        <p:nvSpPr>
          <p:cNvPr id="34" name="文本框 30"/>
          <p:cNvSpPr txBox="1"/>
          <p:nvPr/>
        </p:nvSpPr>
        <p:spPr>
          <a:xfrm>
            <a:off x="9541427" y="755696"/>
            <a:ext cx="2508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 smtClean="0"/>
              <a:t>校实验技术专项</a:t>
            </a:r>
            <a:endParaRPr lang="zh-CN" altLang="en-US" sz="1400" b="1" dirty="0">
              <a:solidFill>
                <a:srgbClr val="270783"/>
              </a:solidFill>
            </a:endParaRPr>
          </a:p>
        </p:txBody>
      </p:sp>
      <p:sp>
        <p:nvSpPr>
          <p:cNvPr id="37" name="TextBox 6">
            <a:extLst>
              <a:ext uri="{FF2B5EF4-FFF2-40B4-BE49-F238E27FC236}">
                <a16:creationId xmlns="" xmlns:a16="http://schemas.microsoft.com/office/drawing/2014/main" id="{B2F0DDCE-B5EA-438D-B2AC-DD992F14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585" y="4168567"/>
            <a:ext cx="23635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问题反馈模块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314193" y="249746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知识</a:t>
            </a:r>
            <a:r>
              <a:rPr lang="zh-CN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练习模块</a:t>
            </a:r>
          </a:p>
        </p:txBody>
      </p:sp>
    </p:spTree>
    <p:extLst>
      <p:ext uri="{BB962C8B-B14F-4D97-AF65-F5344CB8AC3E}">
        <p14:creationId xmlns="" xmlns:p14="http://schemas.microsoft.com/office/powerpoint/2010/main" val="25474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5826" y="1324005"/>
            <a:ext cx="10929937" cy="388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5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填空题：</a:t>
            </a:r>
            <a:endParaRPr lang="en-US" altLang="zh-CN" sz="2400" b="1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体表感觉区有以下投射规律：躯体感觉传入信息向皮层的投射具有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</a:t>
            </a:r>
            <a:r>
              <a:rPr lang="zh-CN" altLang="en-US" sz="2400" b="1" u="sng" dirty="0" smtClean="0">
                <a:latin typeface="宋体" pitchFamily="2" charset="-122"/>
                <a:ea typeface="宋体" pitchFamily="2" charset="-122"/>
              </a:rPr>
              <a:t>的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性质，即一侧体表感觉传入向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侧皮质区域投射，但头面部的感觉投射是双侧的。人体在第一感觉区的投射是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置的，即下肢代表区在中央后回的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部，头面部代表区在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部。投射区域的大小与躯体各部分的面积不成比例，而是与不同体表部位的感觉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程度和传导这些感受器信息的传入纤维数量有关。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685925" y="5272088"/>
            <a:ext cx="9286875" cy="13287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spcBef>
                <a:spcPts val="1200"/>
              </a:spcBef>
              <a:spcAft>
                <a:spcPts val="1200"/>
              </a:spcAft>
            </a:pPr>
            <a:r>
              <a:rPr lang="zh-CN" altLang="zh-CN" sz="2400" b="1" dirty="0" smtClean="0">
                <a:latin typeface="宋体" pitchFamily="2" charset="-122"/>
                <a:ea typeface="宋体" pitchFamily="2" charset="-122"/>
                <a:hlinkClick r:id="rId2" action="ppaction://hlinksldjump"/>
              </a:rPr>
              <a:t>答案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  <a:hlinkClick r:id="rId2" action="ppaction://hlinksldjump"/>
              </a:rPr>
              <a:t>依次是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：交叉；对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对侧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另一侧；倒；顶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上；底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/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下；敏感</a:t>
            </a:r>
          </a:p>
          <a:p>
            <a:pPr marL="342900" indent="-342900"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36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√</a:t>
            </a:r>
            <a:endParaRPr lang="zh-CN" altLang="zh-CN" sz="3600" b="1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457325" y="0"/>
            <a:ext cx="9144000" cy="1200150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测试练习模块</a:t>
            </a:r>
            <a:endParaRPr lang="en-US" altLang="zh-CN" sz="28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457325" y="0"/>
            <a:ext cx="9144000" cy="1200150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测试练习模块</a:t>
            </a:r>
            <a:endParaRPr lang="en-US" altLang="zh-CN" sz="28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1513" y="1331863"/>
            <a:ext cx="11058525" cy="3329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6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填空题：</a:t>
            </a:r>
            <a:endParaRPr lang="en-US" altLang="zh-CN" sz="2400" b="1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大脑皮质运动区对躯体运动的调节具有如下特征：对躯体运动调节支配具有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的性质，即一侧皮质主要支配侧躯体的肌肉，但对头面部肌肉的支配大多是双侧性的；身体不同部位的肌群在皮质运动区的定位呈现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立的人影，最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部为下肢和躯干，最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部为面、舌、喉等；身体不同肌群在运动皮质中代表区的大小与运动的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程度有关，运动越精细复杂，其代表区越</a:t>
            </a:r>
            <a:r>
              <a:rPr lang="en-US" altLang="zh-CN" sz="2400" b="1" u="sng" dirty="0" smtClean="0">
                <a:latin typeface="宋体" pitchFamily="2" charset="-122"/>
                <a:ea typeface="宋体" pitchFamily="2" charset="-122"/>
              </a:rPr>
              <a:t>     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。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43065" y="4857751"/>
            <a:ext cx="8710612" cy="15097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spcBef>
                <a:spcPts val="1200"/>
              </a:spcBef>
              <a:spcAft>
                <a:spcPts val="1200"/>
              </a:spcAft>
            </a:pPr>
            <a:r>
              <a:rPr lang="zh-CN" altLang="zh-CN" sz="2400" b="1" dirty="0" smtClean="0">
                <a:latin typeface="宋体" pitchFamily="2" charset="-122"/>
                <a:ea typeface="宋体" pitchFamily="2" charset="-122"/>
                <a:hlinkClick r:id="rId2" action="ppaction://hlinksldjump"/>
              </a:rPr>
              <a:t>答案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  <a:hlinkClick r:id="rId2" action="ppaction://hlinksldjump"/>
              </a:rPr>
              <a:t>依次是</a:t>
            </a:r>
            <a:r>
              <a:rPr lang="zh-CN" altLang="zh-CN" sz="2400" b="1" dirty="0" smtClean="0">
                <a:latin typeface="宋体" pitchFamily="2" charset="-122"/>
                <a:ea typeface="宋体" pitchFamily="2" charset="-122"/>
              </a:rPr>
              <a:t>：交叉；倒；上；下；精细复杂；大</a:t>
            </a:r>
          </a:p>
          <a:p>
            <a:pPr marL="342900" indent="-342900"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36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√</a:t>
            </a:r>
            <a:endParaRPr lang="zh-CN" altLang="zh-CN" sz="3600" b="1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ns22"/>
          <p:cNvPicPr>
            <a:picLocks noChangeAspect="1" noChangeArrowheads="1"/>
          </p:cNvPicPr>
          <p:nvPr/>
        </p:nvPicPr>
        <p:blipFill>
          <a:blip r:embed="rId2" cstate="print">
            <a:lum bright="-12000" contrast="24000"/>
          </a:blip>
          <a:srcRect l="5682" t="17044" b="15909"/>
          <a:stretch>
            <a:fillRect/>
          </a:stretch>
        </p:blipFill>
        <p:spPr bwMode="auto">
          <a:xfrm>
            <a:off x="3643312" y="1546626"/>
            <a:ext cx="7729537" cy="5311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3524250" y="3042611"/>
            <a:ext cx="0" cy="37042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3776667" y="1600211"/>
            <a:ext cx="1523996" cy="338554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latin typeface="Times New Roman" pitchFamily="18" charset="0"/>
              </a:rPr>
              <a:t>？</a:t>
            </a:r>
            <a:endParaRPr lang="zh-CN" altLang="en-US" sz="1600" b="1" dirty="0">
              <a:latin typeface="Times New Roman" pitchFamily="18" charset="0"/>
            </a:endParaRPr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9486905" y="1509724"/>
            <a:ext cx="1614483" cy="338554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latin typeface="Times New Roman" pitchFamily="18" charset="0"/>
              </a:rPr>
              <a:t>？</a:t>
            </a:r>
            <a:endParaRPr lang="zh-CN" altLang="en-US" sz="1600" b="1" dirty="0">
              <a:latin typeface="Times New Roman" pitchFamily="18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810006" y="5905511"/>
            <a:ext cx="1614483" cy="338554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latin typeface="Times New Roman" pitchFamily="18" charset="0"/>
              </a:rPr>
              <a:t>？</a:t>
            </a:r>
            <a:endParaRPr lang="zh-CN" altLang="en-US" sz="1600" b="1" dirty="0">
              <a:latin typeface="Times New Roman" pitchFamily="18" charset="0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9548819" y="6072187"/>
            <a:ext cx="1614483" cy="338554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latin typeface="Times New Roman" pitchFamily="18" charset="0"/>
              </a:rPr>
              <a:t>？</a:t>
            </a:r>
            <a:endParaRPr lang="zh-CN" altLang="en-US" sz="1600" b="1" dirty="0">
              <a:latin typeface="Times New Roman" pitchFamily="18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00062" y="4067175"/>
            <a:ext cx="1243013" cy="590550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7500"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听语言</a:t>
            </a:r>
            <a:endParaRPr lang="en-US" altLang="zh-CN" b="1" dirty="0" smtClean="0">
              <a:latin typeface="+mn-ea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2028824" y="4090986"/>
            <a:ext cx="1238251" cy="590550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7500"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说语言</a:t>
            </a:r>
            <a:endParaRPr lang="en-US" altLang="zh-CN" b="1" dirty="0" smtClean="0">
              <a:latin typeface="+mn-ea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542924" y="4929187"/>
            <a:ext cx="1262061" cy="590550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7500"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读语言</a:t>
            </a:r>
            <a:endParaRPr lang="en-US" altLang="zh-CN" b="1" dirty="0" smtClean="0">
              <a:latin typeface="+mn-ea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028824" y="4838697"/>
            <a:ext cx="1243013" cy="719139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rmAutofit fontScale="97500"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写语言</a:t>
            </a:r>
            <a:endParaRPr lang="en-US" altLang="zh-CN" b="1" dirty="0" smtClean="0">
              <a:latin typeface="+mn-ea"/>
            </a:endParaRP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1457325" y="0"/>
            <a:ext cx="9144000" cy="1200150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测试练习模块</a:t>
            </a:r>
            <a:endParaRPr lang="en-US" altLang="zh-CN" sz="28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2915" y="1528763"/>
            <a:ext cx="27289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7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、填图题：</a:t>
            </a:r>
            <a:endParaRPr lang="en-US" altLang="zh-CN" sz="2400" b="1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关于语言的功能脑区，你知道语言的“听说读写”功能脑区在哪里吗？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云形 19"/>
          <p:cNvSpPr/>
          <p:nvPr/>
        </p:nvSpPr>
        <p:spPr>
          <a:xfrm>
            <a:off x="357187" y="3629024"/>
            <a:ext cx="2543176" cy="1900239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hlinkClick r:id="rId3" action="ppaction://hlinksldjump"/>
              </a:rPr>
              <a:t>答案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3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1037" y="1014437"/>
            <a:ext cx="8534400" cy="5334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黑体" pitchFamily="49" charset="-122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71487" y="842992"/>
            <a:ext cx="7458075" cy="728662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200" b="1" dirty="0" smtClean="0">
                <a:latin typeface="+mn-ea"/>
              </a:rPr>
              <a:t>大脑半球的髓质</a:t>
            </a:r>
            <a:endParaRPr lang="en-US" altLang="zh-CN" sz="2200" b="1" dirty="0" smtClean="0">
              <a:latin typeface="+mn-ea"/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200" b="1" dirty="0" smtClean="0">
                <a:latin typeface="+mn-ea"/>
              </a:rPr>
              <a:t>Medulla of cerebral hemisphere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086444" y="1518693"/>
            <a:ext cx="3429000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  <a:ea typeface="黑体" pitchFamily="49" charset="-122"/>
              </a:rPr>
              <a:t>连合纤维</a:t>
            </a:r>
            <a:r>
              <a:rPr lang="en-US" altLang="zh-CN" sz="2000" b="1" dirty="0">
                <a:latin typeface="Times New Roman" pitchFamily="18" charset="0"/>
              </a:rPr>
              <a:t>Connecting fibers:</a:t>
            </a:r>
            <a:endParaRPr lang="zh-CN" altLang="en-US" sz="2000" b="1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129877" y="1893020"/>
            <a:ext cx="777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  <a:ea typeface="黑体" pitchFamily="49" charset="-122"/>
              </a:rPr>
              <a:t>指连接左、右大脑半球的纤维，包括胼胝体、前连合、穹隆连合。</a:t>
            </a:r>
          </a:p>
        </p:txBody>
      </p:sp>
      <p:pic>
        <p:nvPicPr>
          <p:cNvPr id="16" name="Picture 5" descr="内侧面2]"/>
          <p:cNvPicPr>
            <a:picLocks noChangeAspect="1" noChangeArrowheads="1"/>
          </p:cNvPicPr>
          <p:nvPr/>
        </p:nvPicPr>
        <p:blipFill>
          <a:blip r:embed="rId2" cstate="print">
            <a:lum bright="-24000"/>
          </a:blip>
          <a:srcRect/>
          <a:stretch>
            <a:fillRect/>
          </a:stretch>
        </p:blipFill>
        <p:spPr bwMode="auto">
          <a:xfrm>
            <a:off x="1257299" y="2900740"/>
            <a:ext cx="5091113" cy="3655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409834" y="2675272"/>
            <a:ext cx="1948234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spcBef>
                <a:spcPts val="0"/>
              </a:spcBef>
            </a:pPr>
            <a:r>
              <a:rPr lang="zh-CN" altLang="en-US" b="1" dirty="0">
                <a:latin typeface="Times New Roman" pitchFamily="18" charset="0"/>
                <a:ea typeface="黑体" pitchFamily="49" charset="-122"/>
              </a:rPr>
              <a:t>      胼胝体</a:t>
            </a:r>
            <a:endParaRPr lang="en-US" altLang="zh-CN" b="1" dirty="0">
              <a:latin typeface="Times New Roman" pitchFamily="18" charset="0"/>
              <a:ea typeface="黑体" pitchFamily="49" charset="-122"/>
            </a:endParaRPr>
          </a:p>
          <a:p>
            <a:pPr eaLnBrk="0" hangingPunct="0">
              <a:spcBef>
                <a:spcPts val="0"/>
              </a:spcBef>
            </a:pPr>
            <a:r>
              <a:rPr lang="en-US" altLang="zh-CN" b="1" dirty="0">
                <a:latin typeface="Times New Roman" pitchFamily="18" charset="0"/>
              </a:rPr>
              <a:t>Corpus callosum</a:t>
            </a:r>
            <a:endParaRPr lang="zh-CN" altLang="en-US" b="1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 flipV="1">
            <a:off x="3152774" y="3200399"/>
            <a:ext cx="4763" cy="902167"/>
          </a:xfrm>
          <a:prstGeom prst="lin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2117453" y="2685294"/>
            <a:ext cx="2297385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>
              <a:spcBef>
                <a:spcPts val="0"/>
              </a:spcBef>
            </a:pPr>
            <a:r>
              <a:rPr lang="zh-CN" altLang="en-US" b="1" dirty="0">
                <a:latin typeface="Times New Roman" pitchFamily="18" charset="0"/>
                <a:ea typeface="黑体" pitchFamily="49" charset="-122"/>
              </a:rPr>
              <a:t>        穹隆连合</a:t>
            </a:r>
            <a:endParaRPr lang="en-US" altLang="zh-CN" b="1" dirty="0">
              <a:latin typeface="Times New Roman" pitchFamily="18" charset="0"/>
              <a:ea typeface="黑体" pitchFamily="49" charset="-122"/>
            </a:endParaRPr>
          </a:p>
          <a:p>
            <a:pPr eaLnBrk="0" hangingPunct="0">
              <a:spcBef>
                <a:spcPts val="0"/>
              </a:spcBef>
            </a:pPr>
            <a:r>
              <a:rPr lang="en-US" altLang="zh-CN" b="1" dirty="0">
                <a:latin typeface="Times New Roman" pitchFamily="18" charset="0"/>
              </a:rPr>
              <a:t>fornix commissure</a:t>
            </a:r>
            <a:endParaRPr lang="zh-CN" altLang="en-US" b="1" dirty="0"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20" name="Picture 9" descr="连合系"/>
          <p:cNvPicPr>
            <a:picLocks noChangeAspect="1" noChangeArrowheads="1"/>
          </p:cNvPicPr>
          <p:nvPr/>
        </p:nvPicPr>
        <p:blipFill>
          <a:blip r:embed="rId3" cstate="print">
            <a:lum bright="-24000"/>
          </a:blip>
          <a:srcRect/>
          <a:stretch>
            <a:fillRect/>
          </a:stretch>
        </p:blipFill>
        <p:spPr bwMode="auto">
          <a:xfrm>
            <a:off x="6786562" y="3009084"/>
            <a:ext cx="4414838" cy="3548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1385888" y="6109472"/>
            <a:ext cx="2300288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eaLnBrk="0" hangingPunct="0"/>
            <a:r>
              <a:rPr lang="zh-CN" altLang="en-US" b="1" dirty="0" smtClean="0">
                <a:latin typeface="Times New Roman" pitchFamily="18" charset="0"/>
                <a:ea typeface="黑体" pitchFamily="49" charset="-122"/>
              </a:rPr>
              <a:t>前连合</a:t>
            </a:r>
            <a:endParaRPr lang="en-US" altLang="zh-CN" b="1" dirty="0" smtClean="0">
              <a:latin typeface="Times New Roman" pitchFamily="18" charset="0"/>
              <a:ea typeface="黑体" pitchFamily="49" charset="-122"/>
            </a:endParaRPr>
          </a:p>
          <a:p>
            <a:pPr eaLnBrk="0" hangingPunct="0"/>
            <a:r>
              <a:rPr lang="en-US" altLang="zh-CN" b="1" dirty="0" smtClean="0">
                <a:latin typeface="Times New Roman" pitchFamily="18" charset="0"/>
              </a:rPr>
              <a:t>Anterior </a:t>
            </a:r>
            <a:r>
              <a:rPr lang="en-US" altLang="zh-CN" b="1" dirty="0">
                <a:latin typeface="Times New Roman" pitchFamily="18" charset="0"/>
              </a:rPr>
              <a:t>commissure</a:t>
            </a:r>
            <a:endParaRPr lang="zh-CN" altLang="en-US" b="1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22" name="未知"/>
          <p:cNvSpPr>
            <a:spLocks noChangeArrowheads="1"/>
          </p:cNvSpPr>
          <p:nvPr/>
        </p:nvSpPr>
        <p:spPr bwMode="auto">
          <a:xfrm>
            <a:off x="4143375" y="3243256"/>
            <a:ext cx="4643437" cy="1200149"/>
          </a:xfrm>
          <a:custGeom>
            <a:avLst/>
            <a:gdLst>
              <a:gd name="T0" fmla="*/ 0 w 2448"/>
              <a:gd name="T1" fmla="*/ 2147483647 h 1296"/>
              <a:gd name="T2" fmla="*/ 2147483647 w 2448"/>
              <a:gd name="T3" fmla="*/ 0 h 1296"/>
              <a:gd name="T4" fmla="*/ 2147483647 w 2448"/>
              <a:gd name="T5" fmla="*/ 2147483647 h 1296"/>
              <a:gd name="T6" fmla="*/ 0 60000 65536"/>
              <a:gd name="T7" fmla="*/ 0 60000 65536"/>
              <a:gd name="T8" fmla="*/ 0 60000 65536"/>
              <a:gd name="T9" fmla="*/ 0 w 2448"/>
              <a:gd name="T10" fmla="*/ 0 h 1296"/>
              <a:gd name="T11" fmla="*/ 2448 w 2448"/>
              <a:gd name="T12" fmla="*/ 1296 h 12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48" h="1296">
                <a:moveTo>
                  <a:pt x="0" y="1152"/>
                </a:moveTo>
                <a:lnTo>
                  <a:pt x="1152" y="0"/>
                </a:lnTo>
                <a:lnTo>
                  <a:pt x="2448" y="1296"/>
                </a:lnTo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H="1">
            <a:off x="2057398" y="4586288"/>
            <a:ext cx="914401" cy="1528762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1057869" y="2279041"/>
            <a:ext cx="7772400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spcBef>
                <a:spcPts val="600"/>
              </a:spcBef>
            </a:pPr>
            <a:r>
              <a:rPr lang="zh-CN" altLang="en-US" sz="2000" b="1" dirty="0" smtClean="0">
                <a:latin typeface="Times New Roman" pitchFamily="18" charset="0"/>
                <a:ea typeface="黑体" pitchFamily="49" charset="-122"/>
              </a:rPr>
              <a:t>联络纤维： 指同侧半球内各部分皮质的纤维。</a:t>
            </a:r>
            <a:endParaRPr lang="zh-CN" altLang="en-US" sz="2000" b="1" dirty="0"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4543424" y="6129337"/>
            <a:ext cx="1757363" cy="338554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/>
              <a:t>大脑半球内侧面</a:t>
            </a:r>
            <a:endParaRPr lang="zh-CN" altLang="en-US" sz="1600" b="1" dirty="0"/>
          </a:p>
        </p:txBody>
      </p:sp>
      <p:sp>
        <p:nvSpPr>
          <p:cNvPr id="26" name="Text Box 18"/>
          <p:cNvSpPr txBox="1">
            <a:spLocks noChangeArrowheads="1"/>
          </p:cNvSpPr>
          <p:nvPr/>
        </p:nvSpPr>
        <p:spPr bwMode="auto">
          <a:xfrm>
            <a:off x="9172581" y="6158925"/>
            <a:ext cx="1914519" cy="338554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/>
              <a:t>大脑冠状切面</a:t>
            </a:r>
            <a:endParaRPr lang="zh-CN" altLang="en-US" sz="1600" b="1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6047BB46-8659-4480-9D4B-18AB2B4FFEEB}"/>
              </a:ext>
            </a:extLst>
          </p:cNvPr>
          <p:cNvCxnSpPr>
            <a:cxnSpLocks/>
          </p:cNvCxnSpPr>
          <p:nvPr/>
        </p:nvCxnSpPr>
        <p:spPr>
          <a:xfrm flipV="1">
            <a:off x="271463" y="585786"/>
            <a:ext cx="2314575" cy="28574"/>
          </a:xfrm>
          <a:prstGeom prst="line">
            <a:avLst/>
          </a:prstGeom>
          <a:ln>
            <a:solidFill>
              <a:srgbClr val="27078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">
            <a:extLst>
              <a:ext uri="{FF2B5EF4-FFF2-40B4-BE49-F238E27FC236}">
                <a16:creationId xmlns="" xmlns:a16="http://schemas.microsoft.com/office/drawing/2014/main" id="{EA336ACC-21CA-4A0C-98C4-6C4A296D1D6C}"/>
              </a:ext>
            </a:extLst>
          </p:cNvPr>
          <p:cNvSpPr txBox="1"/>
          <p:nvPr/>
        </p:nvSpPr>
        <p:spPr>
          <a:xfrm>
            <a:off x="496272" y="187638"/>
            <a:ext cx="24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70783"/>
                </a:solidFill>
              </a:rPr>
              <a:t>自主学习模块</a:t>
            </a:r>
            <a:endParaRPr lang="zh-CN" altLang="en-US" sz="2400" b="1" dirty="0">
              <a:solidFill>
                <a:srgbClr val="27078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75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7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75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7" grpId="0"/>
      <p:bldP spid="18" grpId="0" animBg="1"/>
      <p:bldP spid="19" grpId="0"/>
      <p:bldP spid="21" grpId="0"/>
      <p:bldP spid="22" grpId="0" animBg="1"/>
      <p:bldP spid="23" grpId="0" animBg="1"/>
      <p:bldP spid="24" grpId="0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28600" y="304799"/>
            <a:ext cx="2895600" cy="1465263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黑体" pitchFamily="49" charset="-122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00025" y="285750"/>
            <a:ext cx="5457825" cy="957261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400" b="1" dirty="0" smtClean="0">
                <a:latin typeface="+mj-ea"/>
                <a:ea typeface="+mj-ea"/>
                <a:cs typeface="+mj-cs"/>
              </a:rPr>
              <a:t>脑室和脑脊液</a:t>
            </a:r>
            <a:r>
              <a:rPr lang="en-US" altLang="zh-CN" sz="2400" dirty="0" smtClean="0">
                <a:latin typeface="+mj-ea"/>
                <a:ea typeface="+mj-ea"/>
                <a:cs typeface="+mj-cs"/>
              </a:rPr>
              <a:t/>
            </a:r>
            <a:br>
              <a:rPr lang="en-US" altLang="zh-CN" sz="2400" dirty="0" smtClean="0">
                <a:latin typeface="+mj-ea"/>
                <a:ea typeface="+mj-ea"/>
                <a:cs typeface="+mj-cs"/>
              </a:rPr>
            </a:br>
            <a:r>
              <a:rPr lang="en-US" altLang="zh-CN" sz="2400" dirty="0" smtClean="0">
                <a:latin typeface="+mj-ea"/>
                <a:ea typeface="+mj-ea"/>
                <a:cs typeface="+mj-cs"/>
              </a:rPr>
              <a:t>Ventricle and cerebrospinal fluid</a:t>
            </a:r>
            <a:endParaRPr lang="zh-CN" altLang="en-US" sz="2200" b="1" dirty="0">
              <a:latin typeface="+mj-ea"/>
              <a:ea typeface="+mj-ea"/>
            </a:endParaRPr>
          </a:p>
        </p:txBody>
      </p:sp>
      <p:pic>
        <p:nvPicPr>
          <p:cNvPr id="16" name="Picture 2" descr="脑室 副本"/>
          <p:cNvPicPr>
            <a:picLocks noChangeAspect="1" noChangeArrowheads="1"/>
          </p:cNvPicPr>
          <p:nvPr/>
        </p:nvPicPr>
        <p:blipFill>
          <a:blip r:embed="rId2" cstate="print">
            <a:lum bright="-30000"/>
          </a:blip>
          <a:srcRect/>
          <a:stretch>
            <a:fillRect/>
          </a:stretch>
        </p:blipFill>
        <p:spPr bwMode="auto">
          <a:xfrm>
            <a:off x="6355779" y="1376362"/>
            <a:ext cx="56388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ine 8"/>
          <p:cNvSpPr>
            <a:spLocks noChangeShapeType="1"/>
          </p:cNvSpPr>
          <p:nvPr/>
        </p:nvSpPr>
        <p:spPr bwMode="auto">
          <a:xfrm flipV="1">
            <a:off x="9363075" y="1376362"/>
            <a:ext cx="0" cy="15240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8753475" y="1008043"/>
            <a:ext cx="1371600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b="1" dirty="0">
                <a:latin typeface="Times New Roman" pitchFamily="18" charset="0"/>
              </a:rPr>
              <a:t>中央部</a:t>
            </a:r>
          </a:p>
        </p:txBody>
      </p:sp>
      <p:sp>
        <p:nvSpPr>
          <p:cNvPr id="19" name="Line 11"/>
          <p:cNvSpPr>
            <a:spLocks noChangeShapeType="1"/>
          </p:cNvSpPr>
          <p:nvPr/>
        </p:nvSpPr>
        <p:spPr bwMode="auto">
          <a:xfrm flipH="1" flipV="1">
            <a:off x="8372475" y="1071562"/>
            <a:ext cx="609600" cy="19050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8001000" y="788968"/>
            <a:ext cx="871538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b="1" dirty="0">
                <a:latin typeface="Times New Roman" pitchFamily="18" charset="0"/>
              </a:rPr>
              <a:t>前角</a:t>
            </a:r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10125075" y="1681162"/>
            <a:ext cx="914400" cy="15240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10734675" y="1381106"/>
            <a:ext cx="838200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b="1" dirty="0">
                <a:latin typeface="Times New Roman" pitchFamily="18" charset="0"/>
              </a:rPr>
              <a:t>后角</a:t>
            </a: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9286875" y="3890962"/>
            <a:ext cx="0" cy="22098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8677275" y="6037243"/>
            <a:ext cx="1143000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b="1" dirty="0">
                <a:latin typeface="Times New Roman" pitchFamily="18" charset="0"/>
              </a:rPr>
              <a:t>下角</a:t>
            </a: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9829799" y="3786188"/>
            <a:ext cx="981075" cy="2009774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85717" y="3357550"/>
            <a:ext cx="2300287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黑体" pitchFamily="49" charset="-122"/>
                <a:cs typeface="+mj-cs"/>
              </a:rPr>
              <a:t>侧脑室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黑体" pitchFamily="49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Lateral ventricle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黑体" pitchFamily="49" charset="-122"/>
              <a:cs typeface="+mj-cs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400050" y="1443039"/>
            <a:ext cx="4243388" cy="971549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no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</a:rPr>
              <a:t>脑室：是</a:t>
            </a:r>
            <a:r>
              <a:rPr lang="zh-CN" altLang="en-US" sz="2000" b="1" dirty="0">
                <a:latin typeface="Times New Roman" pitchFamily="18" charset="0"/>
              </a:rPr>
              <a:t>大脑半球内的腔隙，内有大量脉络丛</a:t>
            </a:r>
          </a:p>
        </p:txBody>
      </p:sp>
      <p:sp>
        <p:nvSpPr>
          <p:cNvPr id="28" name="AutoShape 6"/>
          <p:cNvSpPr>
            <a:spLocks/>
          </p:cNvSpPr>
          <p:nvPr/>
        </p:nvSpPr>
        <p:spPr bwMode="auto">
          <a:xfrm>
            <a:off x="2240534" y="2809861"/>
            <a:ext cx="304800" cy="1981200"/>
          </a:xfrm>
          <a:prstGeom prst="leftBrace">
            <a:avLst>
              <a:gd name="adj1" fmla="val 5407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2545334" y="2807153"/>
            <a:ext cx="2438400" cy="402291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</a:rPr>
              <a:t>中央部：位于顶叶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2545334" y="3359601"/>
            <a:ext cx="2514600" cy="402291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</a:rPr>
              <a:t>前角：深入颞叶</a:t>
            </a:r>
          </a:p>
        </p:txBody>
      </p: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2545334" y="3926337"/>
            <a:ext cx="1981200" cy="402291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</a:rPr>
              <a:t>后角：深入枕叶</a:t>
            </a: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2926334" y="2799216"/>
            <a:ext cx="2133600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zh-CN" sz="2000" b="1">
              <a:latin typeface="Times New Roman" pitchFamily="18" charset="0"/>
            </a:endParaRPr>
          </a:p>
        </p:txBody>
      </p:sp>
      <p:sp>
        <p:nvSpPr>
          <p:cNvPr id="33" name="Text Box 17"/>
          <p:cNvSpPr txBox="1">
            <a:spLocks noChangeArrowheads="1"/>
          </p:cNvSpPr>
          <p:nvPr/>
        </p:nvSpPr>
        <p:spPr bwMode="auto">
          <a:xfrm>
            <a:off x="2545334" y="4483553"/>
            <a:ext cx="2286000" cy="402291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latin typeface="Times New Roman" pitchFamily="18" charset="0"/>
              </a:rPr>
              <a:t>下角：深入颞叶</a:t>
            </a:r>
          </a:p>
        </p:txBody>
      </p:sp>
      <p:pic>
        <p:nvPicPr>
          <p:cNvPr id="12289" name="Picture 1" descr="C:\Users\lenovo\Desktop\ppt图片\侧脑室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2911" y="642938"/>
            <a:ext cx="2774256" cy="2224087"/>
          </a:xfrm>
          <a:prstGeom prst="rect">
            <a:avLst/>
          </a:prstGeom>
          <a:noFill/>
        </p:spPr>
      </p:pic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409575" y="5095876"/>
            <a:ext cx="4243388" cy="933449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no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</a:rPr>
              <a:t>侧脑室的脑脊液经室间孔流入第三脑室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10001250" y="5827694"/>
            <a:ext cx="1785938" cy="3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</a:rPr>
              <a:t>侧脑室脉络丛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37" grpId="0"/>
      <p:bldP spid="3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8-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2510" y="2203555"/>
            <a:ext cx="3548222" cy="433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5066" y="3463539"/>
            <a:ext cx="1753518" cy="923330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脑室侧面观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Lateral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view of ventricles</a:t>
            </a:r>
          </a:p>
        </p:txBody>
      </p:sp>
      <p:pic>
        <p:nvPicPr>
          <p:cNvPr id="5" name="Picture 3" descr="8-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1062" y="319088"/>
            <a:ext cx="5854700" cy="632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0753729" y="3405200"/>
            <a:ext cx="1262059" cy="58477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Times New Roman" pitchFamily="18" charset="0"/>
              </a:rPr>
              <a:t>脑脊液</a:t>
            </a:r>
            <a:endParaRPr lang="en-US" altLang="zh-CN" sz="1600" b="1" dirty="0" smtClean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Times New Roman" pitchFamily="18" charset="0"/>
              </a:rPr>
              <a:t>（蓝色部分）</a:t>
            </a:r>
            <a:endParaRPr lang="zh-CN" altLang="en-US" sz="16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029825" y="2428876"/>
            <a:ext cx="742950" cy="12144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8915400" y="3686175"/>
            <a:ext cx="1871663" cy="11144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04072" y="486479"/>
            <a:ext cx="4797318" cy="14622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b="1" dirty="0" smtClean="0"/>
              <a:t>脑脊液：由脑室底部的脉络丛产生</a:t>
            </a:r>
            <a:endParaRPr lang="en-US" altLang="zh-CN" sz="2400" b="1" dirty="0" smtClean="0"/>
          </a:p>
          <a:p>
            <a:pPr>
              <a:spcBef>
                <a:spcPts val="1200"/>
              </a:spcBef>
            </a:pPr>
            <a:r>
              <a:rPr lang="en-US" altLang="zh-CN" b="1" dirty="0" smtClean="0"/>
              <a:t>Cerebrospinal </a:t>
            </a:r>
            <a:r>
              <a:rPr lang="en-US" altLang="zh-CN" b="1" dirty="0"/>
              <a:t>fluid produced by choroids plexuses in the roof of the ventricles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923944" y="5971827"/>
            <a:ext cx="3235047" cy="646331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脑脊液循环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Cerebrospinal fluid circulation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1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 flipH="1">
            <a:off x="654509" y="6495803"/>
            <a:ext cx="4879392" cy="21266"/>
          </a:xfrm>
          <a:prstGeom prst="line">
            <a:avLst/>
          </a:prstGeom>
          <a:ln w="10160">
            <a:solidFill>
              <a:srgbClr val="370AB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 descr="杭电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657" y="6047390"/>
            <a:ext cx="1602219" cy="425140"/>
          </a:xfrm>
          <a:prstGeom prst="rect">
            <a:avLst/>
          </a:prstGeom>
        </p:spPr>
      </p:pic>
      <p:pic>
        <p:nvPicPr>
          <p:cNvPr id="45" name="Picture 2" descr="C:\Users\lenovo\Desktop\QQ截图201912041622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160" y="6044538"/>
            <a:ext cx="438322" cy="428303"/>
          </a:xfrm>
          <a:prstGeom prst="rect">
            <a:avLst/>
          </a:prstGeom>
          <a:noFill/>
        </p:spPr>
      </p:pic>
      <p:sp>
        <p:nvSpPr>
          <p:cNvPr id="27" name="文本框 30"/>
          <p:cNvSpPr txBox="1"/>
          <p:nvPr/>
        </p:nvSpPr>
        <p:spPr>
          <a:xfrm>
            <a:off x="2858087" y="6123340"/>
            <a:ext cx="2508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 smtClean="0"/>
              <a:t>校实验技术专项</a:t>
            </a:r>
            <a:endParaRPr lang="zh-CN" altLang="en-US" sz="1400" b="1" dirty="0">
              <a:solidFill>
                <a:srgbClr val="270783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29246" y="1293342"/>
            <a:ext cx="2642567" cy="806921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脑神经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ea"/>
                <a:ea typeface="+mj-ea"/>
                <a:cs typeface="Times New Roman" pitchFamily="18" charset="0"/>
              </a:rPr>
              <a:t>Cranial nerve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ea"/>
              <a:ea typeface="+mj-ea"/>
              <a:cs typeface="Times New Roman" pitchFamily="18" charset="0"/>
            </a:endParaRPr>
          </a:p>
        </p:txBody>
      </p:sp>
      <p:pic>
        <p:nvPicPr>
          <p:cNvPr id="20" name="Picture 3" descr="8-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0551" y="1169833"/>
            <a:ext cx="7441568" cy="501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457200" y="2895791"/>
            <a:ext cx="340042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002060"/>
                </a:solidFill>
              </a:rPr>
              <a:t>大脑腹侧面</a:t>
            </a:r>
            <a:endParaRPr lang="en-US" altLang="zh-CN" sz="2000" b="1" dirty="0" smtClean="0">
              <a:solidFill>
                <a:srgbClr val="002060"/>
              </a:solidFill>
            </a:endParaRPr>
          </a:p>
          <a:p>
            <a:r>
              <a:rPr lang="en-US" altLang="zh-CN" b="1" dirty="0" smtClean="0">
                <a:solidFill>
                  <a:srgbClr val="002060"/>
                </a:solidFill>
              </a:rPr>
              <a:t>  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Ventral </a:t>
            </a:r>
            <a:r>
              <a:rPr lang="en-US" altLang="zh-CN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surface of the 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brain</a:t>
            </a:r>
          </a:p>
          <a:p>
            <a:r>
              <a:rPr lang="zh-CN" altLang="en-US" b="1" dirty="0" smtClean="0"/>
              <a:t>  </a:t>
            </a:r>
            <a:r>
              <a:rPr lang="zh-CN" altLang="en-US" sz="1600" b="1" dirty="0" smtClean="0"/>
              <a:t>显示脑神经与大脑的联接方式（红色椭圆框标注）</a:t>
            </a:r>
            <a:endParaRPr lang="en-US" altLang="zh-CN" sz="1600" b="1" dirty="0" smtClean="0"/>
          </a:p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showing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attachment of cranial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nerves, marked by red ellipses.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486649" y="1728787"/>
            <a:ext cx="785813" cy="40290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081977" y="1766883"/>
            <a:ext cx="785813" cy="40290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500064" y="4748489"/>
            <a:ext cx="33432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b="1" dirty="0" smtClean="0"/>
              <a:t>12</a:t>
            </a:r>
            <a:r>
              <a:rPr lang="zh-CN" altLang="en-US" sz="1600" b="1" dirty="0" smtClean="0"/>
              <a:t>对脑神经的名称</a:t>
            </a: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（红色横线标注）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Terminology of cranial nerves, marked by red short lines.</a:t>
            </a:r>
            <a:endParaRPr lang="en-US" altLang="zh-CN" sz="1600" b="1" dirty="0" smtClean="0"/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10329859" y="2057400"/>
            <a:ext cx="102870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10339379" y="2981352"/>
            <a:ext cx="102870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0367955" y="3324264"/>
            <a:ext cx="102870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10367955" y="3595736"/>
            <a:ext cx="102870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10363187" y="3791000"/>
            <a:ext cx="102870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10329843" y="4257736"/>
            <a:ext cx="102870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10515587" y="3943400"/>
            <a:ext cx="102870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10472738" y="4486275"/>
            <a:ext cx="154305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10467970" y="4724403"/>
            <a:ext cx="154305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10467970" y="4938723"/>
            <a:ext cx="154305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4395570" y="4852995"/>
            <a:ext cx="154305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4405090" y="4605331"/>
            <a:ext cx="154305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457820" y="350367"/>
            <a:ext cx="6660976" cy="978371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328613" y="200025"/>
            <a:ext cx="5586413" cy="912068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+mj-ea"/>
              </a:rPr>
              <a:t>2</a:t>
            </a:r>
            <a:r>
              <a:rPr lang="zh-CN" altLang="en-US" sz="2400" b="1" dirty="0" smtClean="0">
                <a:solidFill>
                  <a:srgbClr val="002060"/>
                </a:solidFill>
                <a:latin typeface="+mj-ea"/>
              </a:rPr>
              <a:t>、周围神经系统 </a:t>
            </a:r>
            <a:r>
              <a:rPr lang="en-US" altLang="zh-CN" sz="2400" b="1" dirty="0" smtClean="0">
                <a:solidFill>
                  <a:srgbClr val="002060"/>
                </a:solidFill>
                <a:latin typeface="+mj-ea"/>
              </a:rPr>
              <a:t/>
            </a:r>
            <a:br>
              <a:rPr lang="en-US" altLang="zh-CN" sz="2400" b="1" dirty="0" smtClean="0">
                <a:solidFill>
                  <a:srgbClr val="002060"/>
                </a:solidFill>
                <a:latin typeface="+mj-ea"/>
              </a:rPr>
            </a:br>
            <a:r>
              <a:rPr lang="en-US" altLang="zh-CN" sz="2400" b="1" dirty="0" smtClean="0">
                <a:solidFill>
                  <a:srgbClr val="002060"/>
                </a:solidFill>
                <a:latin typeface="+mj-ea"/>
              </a:rPr>
              <a:t>       </a:t>
            </a:r>
            <a:r>
              <a:rPr lang="en-US" altLang="zh-CN" sz="2400" b="1" dirty="0" err="1" smtClean="0">
                <a:solidFill>
                  <a:srgbClr val="002060"/>
                </a:solidFill>
                <a:latin typeface="+mj-ea"/>
              </a:rPr>
              <a:t>Peripherial</a:t>
            </a:r>
            <a:r>
              <a:rPr lang="en-US" altLang="zh-CN" sz="2400" b="1" dirty="0" smtClean="0">
                <a:solidFill>
                  <a:srgbClr val="002060"/>
                </a:solidFill>
                <a:latin typeface="+mj-ea"/>
              </a:rPr>
              <a:t> </a:t>
            </a:r>
            <a:r>
              <a:rPr lang="en-US" altLang="zh-CN" sz="2400" b="1" dirty="0" smtClean="0">
                <a:solidFill>
                  <a:srgbClr val="002060"/>
                </a:solidFill>
                <a:latin typeface="+mj-ea"/>
                <a:cs typeface="Times New Roman" pitchFamily="18" charset="0"/>
              </a:rPr>
              <a:t>Nervous System</a:t>
            </a:r>
            <a:endParaRPr lang="en-US" altLang="zh-CN" sz="2400" dirty="0" smtClean="0">
              <a:solidFill>
                <a:srgbClr val="002060"/>
              </a:solidFill>
              <a:latin typeface="+mj-ea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1525" y="2328862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自脑部进出的神经，共</a:t>
            </a:r>
            <a:r>
              <a:rPr lang="en-US" altLang="zh-CN" sz="2000" b="1" dirty="0" smtClean="0">
                <a:latin typeface="+mn-ea"/>
              </a:rPr>
              <a:t>12</a:t>
            </a:r>
            <a:r>
              <a:rPr lang="zh-CN" altLang="en-US" sz="2000" b="1" dirty="0" smtClean="0">
                <a:latin typeface="+mn-ea"/>
              </a:rPr>
              <a:t>对</a:t>
            </a:r>
            <a:endParaRPr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445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  <p:bldP spid="25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28600" y="685800"/>
            <a:ext cx="3733800" cy="545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endParaRPr lang="zh-CN" altLang="zh-CN" sz="2000" b="1" dirty="0">
              <a:latin typeface="Times New Roman" pitchFamily="18" charset="0"/>
            </a:endParaRPr>
          </a:p>
          <a:p>
            <a:pPr algn="just">
              <a:lnSpc>
                <a:spcPct val="18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Ⅰ </a:t>
            </a:r>
            <a:r>
              <a:rPr lang="zh-CN" altLang="en-US" sz="2000" b="1" dirty="0">
                <a:latin typeface="Times New Roman" pitchFamily="18" charset="0"/>
              </a:rPr>
              <a:t>嗅神经          感觉性</a:t>
            </a:r>
          </a:p>
          <a:p>
            <a:pPr algn="just">
              <a:lnSpc>
                <a:spcPct val="13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Ⅱ </a:t>
            </a:r>
            <a:r>
              <a:rPr lang="zh-CN" altLang="en-US" sz="2000" b="1" dirty="0">
                <a:latin typeface="Times New Roman" pitchFamily="18" charset="0"/>
              </a:rPr>
              <a:t>视神经          感觉性</a:t>
            </a:r>
          </a:p>
          <a:p>
            <a:pPr algn="just">
              <a:lnSpc>
                <a:spcPct val="16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Ⅲ </a:t>
            </a:r>
            <a:r>
              <a:rPr lang="zh-CN" altLang="en-US" sz="2000" b="1" dirty="0">
                <a:latin typeface="Times New Roman" pitchFamily="18" charset="0"/>
              </a:rPr>
              <a:t>动眼神经      运动性     </a:t>
            </a:r>
          </a:p>
          <a:p>
            <a:pPr algn="just">
              <a:lnSpc>
                <a:spcPct val="12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Ⅳ </a:t>
            </a:r>
            <a:r>
              <a:rPr lang="zh-CN" altLang="en-US" sz="2000" b="1" dirty="0">
                <a:latin typeface="Times New Roman" pitchFamily="18" charset="0"/>
              </a:rPr>
              <a:t>滑车神经      运动性</a:t>
            </a:r>
          </a:p>
          <a:p>
            <a:pPr algn="just">
              <a:lnSpc>
                <a:spcPct val="17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Ⅴ </a:t>
            </a:r>
            <a:r>
              <a:rPr lang="zh-CN" altLang="en-US" sz="2000" b="1" dirty="0">
                <a:latin typeface="Times New Roman" pitchFamily="18" charset="0"/>
              </a:rPr>
              <a:t>三叉神经      混合性</a:t>
            </a:r>
          </a:p>
          <a:p>
            <a:pPr algn="just">
              <a:lnSpc>
                <a:spcPct val="12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Ⅵ </a:t>
            </a:r>
            <a:r>
              <a:rPr lang="zh-CN" altLang="en-US" sz="2000" b="1" dirty="0">
                <a:latin typeface="Times New Roman" pitchFamily="18" charset="0"/>
              </a:rPr>
              <a:t>展神经          运动性</a:t>
            </a:r>
          </a:p>
          <a:p>
            <a:pPr algn="just">
              <a:lnSpc>
                <a:spcPct val="12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Ⅶ </a:t>
            </a:r>
            <a:r>
              <a:rPr lang="zh-CN" altLang="en-US" sz="2000" b="1" dirty="0">
                <a:latin typeface="Times New Roman" pitchFamily="18" charset="0"/>
              </a:rPr>
              <a:t>面神经          混合性</a:t>
            </a:r>
          </a:p>
          <a:p>
            <a:pPr algn="just">
              <a:lnSpc>
                <a:spcPct val="12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Ⅷ </a:t>
            </a:r>
            <a:r>
              <a:rPr lang="zh-CN" altLang="en-US" sz="2000" b="1" dirty="0">
                <a:latin typeface="Times New Roman" pitchFamily="18" charset="0"/>
              </a:rPr>
              <a:t>前庭蜗神经  感觉性</a:t>
            </a:r>
          </a:p>
          <a:p>
            <a:pPr algn="just">
              <a:lnSpc>
                <a:spcPct val="18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Ⅸ </a:t>
            </a:r>
            <a:r>
              <a:rPr lang="zh-CN" altLang="en-US" sz="2000" b="1" dirty="0">
                <a:latin typeface="Times New Roman" pitchFamily="18" charset="0"/>
              </a:rPr>
              <a:t>舌咽神经      混合性</a:t>
            </a:r>
          </a:p>
          <a:p>
            <a:pPr algn="just">
              <a:lnSpc>
                <a:spcPct val="12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Ⅹ </a:t>
            </a:r>
            <a:r>
              <a:rPr lang="zh-CN" altLang="en-US" sz="2000" b="1" dirty="0">
                <a:latin typeface="Times New Roman" pitchFamily="18" charset="0"/>
              </a:rPr>
              <a:t>迷走神经      混合性</a:t>
            </a:r>
          </a:p>
          <a:p>
            <a:pPr algn="just">
              <a:lnSpc>
                <a:spcPct val="12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Ⅺ </a:t>
            </a:r>
            <a:r>
              <a:rPr lang="zh-CN" altLang="en-US" sz="2000" b="1" dirty="0">
                <a:latin typeface="Times New Roman" pitchFamily="18" charset="0"/>
              </a:rPr>
              <a:t>副神经          运动性</a:t>
            </a:r>
          </a:p>
          <a:p>
            <a:pPr algn="just">
              <a:lnSpc>
                <a:spcPct val="120000"/>
              </a:lnSpc>
            </a:pPr>
            <a:r>
              <a:rPr lang="zh-CN" altLang="zh-CN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Ⅻ </a:t>
            </a:r>
            <a:r>
              <a:rPr lang="zh-CN" altLang="en-US" sz="2000" b="1" dirty="0">
                <a:latin typeface="Times New Roman" pitchFamily="18" charset="0"/>
              </a:rPr>
              <a:t>舌下神经      运动性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200400" y="22098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Times New Roman" pitchFamily="18" charset="0"/>
              </a:rPr>
              <a:t>连于中脑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00400" y="51054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Times New Roman" pitchFamily="18" charset="0"/>
              </a:rPr>
              <a:t>连于延髓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200400" y="3505200"/>
            <a:ext cx="144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Times New Roman" pitchFamily="18" charset="0"/>
              </a:rPr>
              <a:t>连于脑桥</a:t>
            </a:r>
          </a:p>
        </p:txBody>
      </p:sp>
      <p:sp>
        <p:nvSpPr>
          <p:cNvPr id="6" name="AutoShape 6"/>
          <p:cNvSpPr>
            <a:spLocks/>
          </p:cNvSpPr>
          <p:nvPr/>
        </p:nvSpPr>
        <p:spPr bwMode="auto">
          <a:xfrm>
            <a:off x="3048000" y="4648200"/>
            <a:ext cx="152400" cy="1371600"/>
          </a:xfrm>
          <a:prstGeom prst="rightBrace">
            <a:avLst>
              <a:gd name="adj1" fmla="val 75000"/>
              <a:gd name="adj2" fmla="val 50000"/>
            </a:avLst>
          </a:prstGeom>
          <a:noFill/>
          <a:ln w="317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7"/>
          <p:cNvSpPr>
            <a:spLocks/>
          </p:cNvSpPr>
          <p:nvPr/>
        </p:nvSpPr>
        <p:spPr bwMode="auto">
          <a:xfrm>
            <a:off x="3048000" y="3048000"/>
            <a:ext cx="152400" cy="1371600"/>
          </a:xfrm>
          <a:prstGeom prst="rightBrace">
            <a:avLst>
              <a:gd name="adj1" fmla="val 75000"/>
              <a:gd name="adj2" fmla="val 50000"/>
            </a:avLst>
          </a:prstGeom>
          <a:noFill/>
          <a:ln w="317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8"/>
          <p:cNvSpPr>
            <a:spLocks/>
          </p:cNvSpPr>
          <p:nvPr/>
        </p:nvSpPr>
        <p:spPr bwMode="auto">
          <a:xfrm>
            <a:off x="3048000" y="2133600"/>
            <a:ext cx="76200" cy="685800"/>
          </a:xfrm>
          <a:prstGeom prst="rightBrace">
            <a:avLst>
              <a:gd name="adj1" fmla="val 75000"/>
              <a:gd name="adj2" fmla="val 50000"/>
            </a:avLst>
          </a:prstGeom>
          <a:noFill/>
          <a:ln w="317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3200400" y="1219200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Times New Roman" pitchFamily="18" charset="0"/>
              </a:rPr>
              <a:t>连于端脑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00400" y="1600200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Times New Roman" pitchFamily="18" charset="0"/>
              </a:rPr>
              <a:t>连于间脑</a:t>
            </a:r>
          </a:p>
        </p:txBody>
      </p:sp>
      <p:pic>
        <p:nvPicPr>
          <p:cNvPr id="12" name="Picture 12" descr="28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295400"/>
            <a:ext cx="32385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6700838" y="1828802"/>
            <a:ext cx="5186363" cy="4214812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黑体" pitchFamily="49" charset="-122"/>
                <a:cs typeface="+mj-cs"/>
              </a:rPr>
              <a:t> 12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黑体" pitchFamily="49" charset="-122"/>
                <a:cs typeface="+mj-cs"/>
              </a:rPr>
              <a:t>对脑神经名称口诀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黑体" pitchFamily="49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FFFF00"/>
                </a:solidFill>
                <a:latin typeface="+mj-lt"/>
                <a:ea typeface="黑体" pitchFamily="49" charset="-122"/>
                <a:cs typeface="+mj-cs"/>
              </a:rPr>
              <a:t>一嗅、二视、三动眼，</a:t>
            </a:r>
            <a:endParaRPr lang="en-US" altLang="zh-CN" sz="2400" b="1" dirty="0" smtClean="0">
              <a:solidFill>
                <a:srgbClr val="FFFF00"/>
              </a:solidFill>
              <a:latin typeface="+mj-lt"/>
              <a:ea typeface="黑体" pitchFamily="49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FFFF00"/>
                </a:solidFill>
                <a:latin typeface="+mj-lt"/>
                <a:ea typeface="黑体" pitchFamily="49" charset="-122"/>
                <a:cs typeface="+mj-cs"/>
              </a:rPr>
              <a:t>四滑、五叉、六外展，</a:t>
            </a:r>
            <a:endParaRPr lang="en-US" altLang="zh-CN" sz="2400" b="1" dirty="0" smtClean="0">
              <a:solidFill>
                <a:srgbClr val="FFFF00"/>
              </a:solidFill>
              <a:latin typeface="+mj-lt"/>
              <a:ea typeface="黑体" pitchFamily="49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黑体" pitchFamily="49" charset="-122"/>
                <a:cs typeface="+mj-cs"/>
              </a:rPr>
              <a:t>七面、八庭、九舌咽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黑体" pitchFamily="49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rgbClr val="FFFF00"/>
                </a:solidFill>
                <a:latin typeface="+mj-lt"/>
                <a:ea typeface="黑体" pitchFamily="49" charset="-122"/>
                <a:cs typeface="+mj-cs"/>
              </a:rPr>
              <a:t>十迷走，十一副，</a:t>
            </a:r>
            <a:endParaRPr lang="en-US" altLang="zh-CN" sz="2400" b="1" dirty="0" smtClean="0">
              <a:solidFill>
                <a:srgbClr val="FFFF00"/>
              </a:solidFill>
              <a:latin typeface="+mj-lt"/>
              <a:ea typeface="黑体" pitchFamily="49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黑体" pitchFamily="49" charset="-122"/>
                <a:cs typeface="+mj-cs"/>
              </a:rPr>
              <a:t>十二舌下神经全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黑体" pitchFamily="49" charset="-122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8601" y="228600"/>
            <a:ext cx="5586413" cy="912068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Autofit/>
          </a:bodyPr>
          <a:lstStyle/>
          <a:p>
            <a:r>
              <a:rPr lang="zh-CN" altLang="en-US" sz="2400" b="1" dirty="0" smtClean="0">
                <a:latin typeface="Times New Roman" pitchFamily="18" charset="0"/>
                <a:ea typeface="黑体" pitchFamily="49" charset="-122"/>
              </a:rPr>
              <a:t>十二对脑神经名称和性质</a:t>
            </a:r>
            <a:endParaRPr lang="en-US" altLang="zh-CN" sz="2400" b="1" dirty="0" smtClean="0">
              <a:latin typeface="Times New Roman" pitchFamily="18" charset="0"/>
              <a:ea typeface="黑体" pitchFamily="49" charset="-122"/>
            </a:endParaRPr>
          </a:p>
          <a:p>
            <a:r>
              <a:rPr lang="en-US" altLang="zh-CN" sz="2400" b="1" dirty="0" smtClean="0">
                <a:latin typeface="Times New Roman" pitchFamily="18" charset="0"/>
              </a:rPr>
              <a:t>Twelve Pairs of Cranial Nerves</a:t>
            </a:r>
            <a:endParaRPr lang="zh-CN" altLang="en-US" sz="2400" b="1" dirty="0" smtClean="0">
              <a:latin typeface="Times New Roman" pitchFamily="18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8-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3712" y="671512"/>
            <a:ext cx="3668288" cy="5397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9837" y="1710983"/>
            <a:ext cx="4697120" cy="400110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itchFamily="18" charset="0"/>
              </a:rPr>
              <a:t>构成和分布</a:t>
            </a:r>
            <a:r>
              <a:rPr lang="en-US" altLang="zh-CN" sz="2000" b="1" dirty="0">
                <a:latin typeface="Times New Roman" pitchFamily="18" charset="0"/>
              </a:rPr>
              <a:t>Composition and distribution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90538" y="2828949"/>
            <a:ext cx="697627" cy="400110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 New Roman" pitchFamily="18" charset="0"/>
              </a:rPr>
              <a:t>31</a:t>
            </a:r>
            <a:r>
              <a:rPr lang="zh-CN" altLang="en-US" sz="2000" b="1" dirty="0">
                <a:latin typeface="Times New Roman" pitchFamily="18" charset="0"/>
              </a:rPr>
              <a:t>对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81138" y="2447949"/>
            <a:ext cx="2428870" cy="961097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itchFamily="18" charset="0"/>
              </a:rPr>
              <a:t>前根  运动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itchFamily="18" charset="0"/>
              </a:rPr>
              <a:t>后根  感觉 脊神经节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90538" y="3667149"/>
            <a:ext cx="3962400" cy="400110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latin typeface="Times New Roman" pitchFamily="18" charset="0"/>
              </a:rPr>
              <a:t>C 8   T 12   L 5   S 5   Co 1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04825" y="4319612"/>
            <a:ext cx="3657600" cy="400110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itchFamily="18" charset="0"/>
              </a:rPr>
              <a:t>纤维成分：混合型神经</a:t>
            </a:r>
            <a:endParaRPr lang="en-US" sz="2000" b="1">
              <a:latin typeface="Times New Roman" pitchFamily="18" charset="0"/>
            </a:endParaRPr>
          </a:p>
        </p:txBody>
      </p:sp>
      <p:sp>
        <p:nvSpPr>
          <p:cNvPr id="12" name="AutoShape 10"/>
          <p:cNvSpPr>
            <a:spLocks/>
          </p:cNvSpPr>
          <p:nvPr/>
        </p:nvSpPr>
        <p:spPr bwMode="auto">
          <a:xfrm>
            <a:off x="1528738" y="2676549"/>
            <a:ext cx="152400" cy="838200"/>
          </a:xfrm>
          <a:prstGeom prst="leftBrace">
            <a:avLst>
              <a:gd name="adj1" fmla="val 45757"/>
              <a:gd name="adj2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000"/>
          </a:p>
        </p:txBody>
      </p:sp>
      <p:pic>
        <p:nvPicPr>
          <p:cNvPr id="4" name="Picture 2" descr="140-215"/>
          <p:cNvPicPr>
            <a:picLocks noChangeAspect="1" noChangeArrowheads="1"/>
          </p:cNvPicPr>
          <p:nvPr/>
        </p:nvPicPr>
        <p:blipFill>
          <a:blip r:embed="rId3" cstate="print"/>
          <a:srcRect b="11722"/>
          <a:stretch>
            <a:fillRect/>
          </a:stretch>
        </p:blipFill>
        <p:spPr bwMode="auto">
          <a:xfrm>
            <a:off x="4381388" y="2120445"/>
            <a:ext cx="4862623" cy="3051630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14375" y="593255"/>
            <a:ext cx="2986088" cy="806921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latin typeface="+mj-ea"/>
                <a:ea typeface="+mj-ea"/>
                <a:cs typeface="+mj-cs"/>
              </a:rPr>
              <a:t>脊神经</a:t>
            </a:r>
            <a:endParaRPr lang="en-US" altLang="zh-CN" sz="2000" b="1" dirty="0" smtClean="0">
              <a:solidFill>
                <a:srgbClr val="FFFF00"/>
              </a:solidFill>
              <a:latin typeface="+mj-ea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FFFF00"/>
                </a:solidFill>
                <a:latin typeface="+mj-ea"/>
                <a:ea typeface="+mj-ea"/>
                <a:cs typeface="+mj-cs"/>
              </a:rPr>
              <a:t>  </a:t>
            </a:r>
            <a:r>
              <a:rPr lang="en-US" altLang="zh-CN" sz="2000" b="1" dirty="0" smtClean="0">
                <a:solidFill>
                  <a:srgbClr val="FFFF00"/>
                </a:solidFill>
                <a:latin typeface="+mj-ea"/>
                <a:ea typeface="+mj-ea"/>
                <a:cs typeface="+mj-cs"/>
              </a:rPr>
              <a:t>spinal nerve</a:t>
            </a:r>
            <a:endParaRPr lang="zh-CN" altLang="en-US" sz="2000" b="1" dirty="0" smtClean="0">
              <a:solidFill>
                <a:srgbClr val="FFFF00"/>
              </a:solidFill>
              <a:latin typeface="+mj-ea"/>
              <a:ea typeface="+mj-ea"/>
              <a:cs typeface="+mj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0515600" y="2328863"/>
            <a:ext cx="1271588" cy="14287"/>
          </a:xfrm>
          <a:prstGeom prst="line">
            <a:avLst/>
          </a:prstGeom>
          <a:ln w="25400">
            <a:solidFill>
              <a:srgbClr val="370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0467975" y="4052888"/>
            <a:ext cx="1271588" cy="14287"/>
          </a:xfrm>
          <a:prstGeom prst="line">
            <a:avLst/>
          </a:prstGeom>
          <a:ln w="25400">
            <a:solidFill>
              <a:srgbClr val="370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0482262" y="4724400"/>
            <a:ext cx="1271588" cy="14287"/>
          </a:xfrm>
          <a:prstGeom prst="line">
            <a:avLst/>
          </a:prstGeom>
          <a:ln w="25400">
            <a:solidFill>
              <a:srgbClr val="370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10496550" y="5238751"/>
            <a:ext cx="1271588" cy="14287"/>
          </a:xfrm>
          <a:prstGeom prst="line">
            <a:avLst/>
          </a:prstGeom>
          <a:ln w="25400">
            <a:solidFill>
              <a:srgbClr val="370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0496550" y="5324475"/>
            <a:ext cx="1271588" cy="14287"/>
          </a:xfrm>
          <a:prstGeom prst="line">
            <a:avLst/>
          </a:prstGeom>
          <a:ln w="25400">
            <a:solidFill>
              <a:srgbClr val="370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大括号 18"/>
          <p:cNvSpPr/>
          <p:nvPr/>
        </p:nvSpPr>
        <p:spPr>
          <a:xfrm>
            <a:off x="10901363" y="1614488"/>
            <a:ext cx="200025" cy="685800"/>
          </a:xfrm>
          <a:prstGeom prst="rightBrace">
            <a:avLst/>
          </a:prstGeom>
          <a:ln w="25400">
            <a:solidFill>
              <a:srgbClr val="270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大括号 19"/>
          <p:cNvSpPr/>
          <p:nvPr/>
        </p:nvSpPr>
        <p:spPr>
          <a:xfrm>
            <a:off x="11096624" y="2381250"/>
            <a:ext cx="176213" cy="1633538"/>
          </a:xfrm>
          <a:prstGeom prst="rightBrace">
            <a:avLst/>
          </a:prstGeom>
          <a:ln w="25400">
            <a:solidFill>
              <a:srgbClr val="270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大括号 20"/>
          <p:cNvSpPr/>
          <p:nvPr/>
        </p:nvSpPr>
        <p:spPr>
          <a:xfrm>
            <a:off x="10972800" y="4114800"/>
            <a:ext cx="200020" cy="609680"/>
          </a:xfrm>
          <a:prstGeom prst="rightBrace">
            <a:avLst/>
          </a:prstGeom>
          <a:ln w="25400">
            <a:solidFill>
              <a:srgbClr val="270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大括号 21"/>
          <p:cNvSpPr/>
          <p:nvPr/>
        </p:nvSpPr>
        <p:spPr>
          <a:xfrm>
            <a:off x="11125200" y="4724400"/>
            <a:ext cx="190500" cy="504825"/>
          </a:xfrm>
          <a:prstGeom prst="rightBrace">
            <a:avLst/>
          </a:prstGeom>
          <a:ln w="25400">
            <a:solidFill>
              <a:srgbClr val="270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415713" y="162878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C8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439521" y="280992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T12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91889" y="41196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387121" y="4729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39521" y="509598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Co1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4"/>
          <p:cNvGraphicFramePr>
            <a:graphicFrameLocks/>
          </p:cNvGraphicFramePr>
          <p:nvPr/>
        </p:nvGraphicFramePr>
        <p:xfrm>
          <a:off x="3024185" y="2857422"/>
          <a:ext cx="4125215" cy="3470413"/>
        </p:xfrm>
        <a:graphic>
          <a:graphicData uri="http://schemas.openxmlformats.org/presentationml/2006/ole">
            <p:oleObj spid="_x0000_s60417" r:id="rId3" imgW="16659225" imgH="12506325" progId="">
              <p:embed/>
            </p:oleObj>
          </a:graphicData>
        </a:graphic>
      </p:graphicFrame>
      <p:pic>
        <p:nvPicPr>
          <p:cNvPr id="2" name="图片 1" descr="8.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3887" y="2657484"/>
            <a:ext cx="3036787" cy="4043426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33360" y="2952811"/>
            <a:ext cx="3048000" cy="3330142"/>
          </a:xfrm>
          <a:prstGeom prst="rect">
            <a:avLst/>
          </a:prstGeom>
          <a:noFill/>
          <a:ln w="9525">
            <a:solidFill>
              <a:srgbClr val="370AB6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丘脑</a:t>
            </a: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 Thalamus</a:t>
            </a:r>
            <a:endParaRPr 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zh-CN" sz="2000" b="1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  </a:t>
            </a:r>
            <a:r>
              <a:rPr 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是</a:t>
            </a:r>
            <a:r>
              <a:rPr 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感觉的总转换站</a:t>
            </a:r>
            <a:r>
              <a:rPr 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，同时也能对感觉进行粗略的分析与综合;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  </a:t>
            </a:r>
            <a:r>
              <a:rPr 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各种</a:t>
            </a:r>
            <a:r>
              <a:rPr 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感觉通路（除嗅觉外）都要在此换神经元，然后再向大脑皮层投射。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endParaRPr 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429498" y="3586172"/>
            <a:ext cx="457199" cy="80016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981949" y="3529021"/>
            <a:ext cx="447673" cy="79539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243513" y="4071947"/>
            <a:ext cx="2471735" cy="357178"/>
          </a:xfrm>
          <a:prstGeom prst="line">
            <a:avLst/>
          </a:prstGeom>
          <a:ln w="25400">
            <a:solidFill>
              <a:srgbClr val="370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29198" y="3843338"/>
            <a:ext cx="3214690" cy="485784"/>
          </a:xfrm>
          <a:prstGeom prst="line">
            <a:avLst/>
          </a:prstGeom>
          <a:ln w="25400">
            <a:solidFill>
              <a:srgbClr val="370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418" name="Object 2"/>
          <p:cNvGraphicFramePr>
            <a:graphicFrameLocks/>
          </p:cNvGraphicFramePr>
          <p:nvPr/>
        </p:nvGraphicFramePr>
        <p:xfrm>
          <a:off x="8629655" y="2686060"/>
          <a:ext cx="3405187" cy="2428875"/>
        </p:xfrm>
        <a:graphic>
          <a:graphicData uri="http://schemas.openxmlformats.org/presentationml/2006/ole">
            <p:oleObj spid="_x0000_s60418" r:id="rId5" imgW="16440150" imgH="11877675" progId="">
              <p:embed/>
            </p:oleObj>
          </a:graphicData>
        </a:graphic>
      </p:graphicFrame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429372" y="6326649"/>
            <a:ext cx="2900363" cy="402291"/>
          </a:xfrm>
          <a:prstGeom prst="rect">
            <a:avLst/>
          </a:prstGeom>
          <a:solidFill>
            <a:srgbClr val="99FFCC"/>
          </a:solidFill>
          <a:ln w="9525">
            <a:solidFill>
              <a:srgbClr val="370AB6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</a:rPr>
              <a:t>脑干和丘脑模型背侧面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9053510" y="5093162"/>
            <a:ext cx="2900363" cy="402291"/>
          </a:xfrm>
          <a:prstGeom prst="rect">
            <a:avLst/>
          </a:prstGeom>
          <a:solidFill>
            <a:srgbClr val="99FFCC"/>
          </a:solidFill>
          <a:ln w="9525">
            <a:solidFill>
              <a:srgbClr val="370AB6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</a:rPr>
              <a:t>丘脑核团模型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4829173" y="1214438"/>
            <a:ext cx="3271840" cy="757235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Autofit/>
          </a:bodyPr>
          <a:lstStyle/>
          <a:p>
            <a:pPr algn="just"/>
            <a:r>
              <a:rPr lang="zh-CN" altLang="en-US" sz="2400" b="1" dirty="0" smtClean="0">
                <a:latin typeface="+mj-lt"/>
                <a:ea typeface="黑体" pitchFamily="49" charset="-122"/>
                <a:cs typeface="+mj-cs"/>
              </a:rPr>
              <a:t>  感觉分析功能</a:t>
            </a:r>
            <a:endParaRPr lang="en-US" altLang="zh-CN" sz="2400" b="1" dirty="0" smtClean="0">
              <a:latin typeface="+mj-lt"/>
              <a:ea typeface="黑体" pitchFamily="49" charset="-122"/>
              <a:cs typeface="+mj-cs"/>
            </a:endParaRPr>
          </a:p>
          <a:p>
            <a:pPr algn="just"/>
            <a:r>
              <a:rPr lang="zh-CN" altLang="en-US" sz="2400" b="1" dirty="0" smtClean="0">
                <a:latin typeface="+mj-lt"/>
                <a:ea typeface="黑体" pitchFamily="49" charset="-122"/>
                <a:cs typeface="+mj-cs"/>
              </a:rPr>
              <a:t>  运动控制功能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27" name="下弧形箭头 26"/>
          <p:cNvSpPr/>
          <p:nvPr/>
        </p:nvSpPr>
        <p:spPr>
          <a:xfrm>
            <a:off x="7915276" y="4329113"/>
            <a:ext cx="1957388" cy="928709"/>
          </a:xfrm>
          <a:prstGeom prst="curved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4345" y="1186926"/>
            <a:ext cx="4464830" cy="76944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神经系统的基本功能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r>
              <a:rPr lang="en-US" altLang="zh-CN" sz="2000" b="1" dirty="0" smtClean="0">
                <a:latin typeface="+mj-ea"/>
                <a:ea typeface="+mj-ea"/>
              </a:rPr>
              <a:t>Structure of Nervous System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="" xmlns:a16="http://schemas.microsoft.com/office/drawing/2014/main" id="{6047BB46-8659-4480-9D4B-18AB2B4FFEEB}"/>
              </a:ext>
            </a:extLst>
          </p:cNvPr>
          <p:cNvCxnSpPr>
            <a:cxnSpLocks/>
          </p:cNvCxnSpPr>
          <p:nvPr/>
        </p:nvCxnSpPr>
        <p:spPr>
          <a:xfrm flipV="1">
            <a:off x="342900" y="985839"/>
            <a:ext cx="2314575" cy="28574"/>
          </a:xfrm>
          <a:prstGeom prst="line">
            <a:avLst/>
          </a:prstGeom>
          <a:ln>
            <a:solidFill>
              <a:srgbClr val="27078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2">
            <a:extLst>
              <a:ext uri="{FF2B5EF4-FFF2-40B4-BE49-F238E27FC236}">
                <a16:creationId xmlns="" xmlns:a16="http://schemas.microsoft.com/office/drawing/2014/main" id="{EA336ACC-21CA-4A0C-98C4-6C4A296D1D6C}"/>
              </a:ext>
            </a:extLst>
          </p:cNvPr>
          <p:cNvSpPr txBox="1"/>
          <p:nvPr/>
        </p:nvSpPr>
        <p:spPr>
          <a:xfrm>
            <a:off x="467697" y="516253"/>
            <a:ext cx="24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自主学习模块</a:t>
            </a:r>
            <a:endParaRPr lang="zh-CN" altLang="en-US" sz="2400" b="1" dirty="0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285752" y="2143125"/>
            <a:ext cx="4471986" cy="671513"/>
          </a:xfrm>
          <a:prstGeom prst="rect">
            <a:avLst/>
          </a:prstGeom>
          <a:solidFill>
            <a:srgbClr val="99FF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r>
              <a:rPr lang="zh-CN" altLang="en-US" sz="2000" b="1" dirty="0" smtClean="0">
                <a:latin typeface="Times New Roman" pitchFamily="18" charset="0"/>
              </a:rPr>
              <a:t>    感觉分析功能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900613" y="4143375"/>
            <a:ext cx="642937" cy="414338"/>
          </a:xfrm>
          <a:prstGeom prst="ellipse">
            <a:avLst/>
          </a:prstGeom>
          <a:noFill/>
          <a:ln w="25400">
            <a:solidFill>
              <a:srgbClr val="370A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18" idx="2"/>
          </p:cNvCxnSpPr>
          <p:nvPr/>
        </p:nvCxnSpPr>
        <p:spPr>
          <a:xfrm flipH="1" flipV="1">
            <a:off x="4043363" y="4343400"/>
            <a:ext cx="857250" cy="7144"/>
          </a:xfrm>
          <a:prstGeom prst="line">
            <a:avLst/>
          </a:prstGeom>
          <a:ln w="254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4715" y="415766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丘脑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动作按钮: 前进或下一项 20">
            <a:hlinkClick r:id="" action="ppaction://hlinkshowjump?jump=nextslide" highlightClick="1"/>
          </p:cNvPr>
          <p:cNvSpPr/>
          <p:nvPr/>
        </p:nvSpPr>
        <p:spPr>
          <a:xfrm>
            <a:off x="10844212" y="5815013"/>
            <a:ext cx="885826" cy="65665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4" grpId="0" animBg="1"/>
      <p:bldP spid="19" grpId="0" animBg="1"/>
      <p:bldP spid="20" grpId="0" animBg="1"/>
      <p:bldP spid="25" grpId="0" animBg="1"/>
      <p:bldP spid="27" grpId="0" animBg="1"/>
      <p:bldP spid="17" grpId="0" animBg="1"/>
      <p:bldP spid="18" grpId="0" animBg="1"/>
      <p:bldP spid="23" grpId="0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654507" y="6353299"/>
            <a:ext cx="5247529" cy="9395"/>
          </a:xfrm>
          <a:prstGeom prst="line">
            <a:avLst/>
          </a:prstGeom>
          <a:ln w="10160">
            <a:solidFill>
              <a:srgbClr val="370AB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44389" y="1731620"/>
            <a:ext cx="5884986" cy="42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smtClean="0"/>
              <a:t>      </a:t>
            </a:r>
            <a:endParaRPr lang="zh-CN" altLang="zh-CN" sz="2000" dirty="0"/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557790" y="4319092"/>
            <a:ext cx="5882903" cy="714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C:\Users\lenovo\Desktop\QQ截图201912041622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908" y="5913912"/>
            <a:ext cx="438322" cy="428303"/>
          </a:xfrm>
          <a:prstGeom prst="rect">
            <a:avLst/>
          </a:prstGeom>
          <a:noFill/>
        </p:spPr>
      </p:pic>
      <p:pic>
        <p:nvPicPr>
          <p:cNvPr id="56" name="图片 55" descr="杭电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405" y="5916764"/>
            <a:ext cx="1602219" cy="425140"/>
          </a:xfrm>
          <a:prstGeom prst="rect">
            <a:avLst/>
          </a:prstGeom>
        </p:spPr>
      </p:pic>
      <p:sp>
        <p:nvSpPr>
          <p:cNvPr id="57" name="文本框 30"/>
          <p:cNvSpPr txBox="1"/>
          <p:nvPr/>
        </p:nvSpPr>
        <p:spPr>
          <a:xfrm>
            <a:off x="2748737" y="5957088"/>
            <a:ext cx="2508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 smtClean="0"/>
              <a:t>校实验技术专项</a:t>
            </a:r>
            <a:endParaRPr lang="zh-CN" altLang="en-US" sz="1400" b="1" dirty="0">
              <a:solidFill>
                <a:srgbClr val="270783"/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="" xmlns:a16="http://schemas.microsoft.com/office/drawing/2014/main" id="{6047BB46-8659-4480-9D4B-18AB2B4FFEEB}"/>
              </a:ext>
            </a:extLst>
          </p:cNvPr>
          <p:cNvCxnSpPr>
            <a:cxnSpLocks/>
          </p:cNvCxnSpPr>
          <p:nvPr/>
        </p:nvCxnSpPr>
        <p:spPr>
          <a:xfrm>
            <a:off x="552637" y="965547"/>
            <a:ext cx="1231963" cy="0"/>
          </a:xfrm>
          <a:prstGeom prst="line">
            <a:avLst/>
          </a:prstGeom>
          <a:ln>
            <a:solidFill>
              <a:srgbClr val="27078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2">
            <a:extLst>
              <a:ext uri="{FF2B5EF4-FFF2-40B4-BE49-F238E27FC236}">
                <a16:creationId xmlns="" xmlns:a16="http://schemas.microsoft.com/office/drawing/2014/main" id="{EA336ACC-21CA-4A0C-98C4-6C4A296D1D6C}"/>
              </a:ext>
            </a:extLst>
          </p:cNvPr>
          <p:cNvSpPr txBox="1"/>
          <p:nvPr/>
        </p:nvSpPr>
        <p:spPr>
          <a:xfrm>
            <a:off x="467698" y="516253"/>
            <a:ext cx="151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70783"/>
                </a:solidFill>
              </a:rPr>
              <a:t>实验概述</a:t>
            </a:r>
            <a:endParaRPr lang="zh-CN" altLang="en-US" sz="2400" b="1" dirty="0">
              <a:solidFill>
                <a:srgbClr val="270783"/>
              </a:solidFill>
            </a:endParaRPr>
          </a:p>
        </p:txBody>
      </p:sp>
      <p:pic>
        <p:nvPicPr>
          <p:cNvPr id="2050" name="Picture 2" descr="E:\教学\2020年校实验专项申报结题通知及附件2020.3.29\脑图片\模式图7.web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4658" y="1009652"/>
            <a:ext cx="4991101" cy="4991101"/>
          </a:xfrm>
          <a:prstGeom prst="rect">
            <a:avLst/>
          </a:prstGeom>
          <a:noFill/>
        </p:spPr>
      </p:pic>
      <p:pic>
        <p:nvPicPr>
          <p:cNvPr id="47" name="Picture 3" descr="8-1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6785" y="320630"/>
            <a:ext cx="4494441" cy="6537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3" descr="8-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6847" y="427688"/>
            <a:ext cx="5605153" cy="33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图片 44" descr="模式图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34151" y="3714750"/>
            <a:ext cx="5657849" cy="3143250"/>
          </a:xfrm>
          <a:prstGeom prst="rect">
            <a:avLst/>
          </a:prstGeom>
        </p:spPr>
      </p:pic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168403" y="2248525"/>
            <a:ext cx="6559836" cy="19754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800" b="1" dirty="0" smtClean="0">
                <a:latin typeface="+mn-ea"/>
                <a:cs typeface="Times New Roman" pitchFamily="18" charset="0"/>
              </a:rPr>
              <a:t>同学们，你们好！</a:t>
            </a:r>
            <a:endParaRPr lang="en-US" altLang="zh-CN" sz="2800" b="1" dirty="0" smtClean="0">
              <a:latin typeface="+mn-ea"/>
              <a:cs typeface="Times New Roman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 smtClean="0">
                <a:latin typeface="+mn-ea"/>
                <a:cs typeface="Times New Roman" pitchFamily="18" charset="0"/>
              </a:rPr>
              <a:t>欢迎来到“大脑结构功能认知”实验！</a:t>
            </a:r>
            <a:endParaRPr lang="zh-CN" altLang="zh-CN" sz="2800" b="1" dirty="0">
              <a:latin typeface="+mn-ea"/>
              <a:cs typeface="Times New Roman" pitchFamily="18" charset="0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171450" y="2028825"/>
            <a:ext cx="6536883" cy="218692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800" b="1" dirty="0" smtClean="0">
                <a:latin typeface="+mn-ea"/>
                <a:cs typeface="Times New Roman" pitchFamily="18" charset="0"/>
              </a:rPr>
              <a:t> </a:t>
            </a:r>
            <a:r>
              <a:rPr lang="zh-CN" altLang="zh-CN" sz="2800" b="1" dirty="0" smtClean="0">
                <a:latin typeface="+mn-ea"/>
                <a:cs typeface="Times New Roman" pitchFamily="18" charset="0"/>
              </a:rPr>
              <a:t>大脑结构复杂</a:t>
            </a:r>
            <a:endParaRPr lang="en-US" altLang="zh-CN" sz="2800" b="1" dirty="0" smtClean="0">
              <a:latin typeface="+mn-ea"/>
              <a:cs typeface="Times New Roman" pitchFamily="18" charset="0"/>
            </a:endParaRPr>
          </a:p>
          <a:p>
            <a:pPr marL="34290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zh-CN" sz="2800" b="1" dirty="0" smtClean="0">
                <a:latin typeface="+mn-ea"/>
                <a:cs typeface="Times New Roman" pitchFamily="18" charset="0"/>
              </a:rPr>
              <a:t>了解脑的结构对理解脑的功能非常重要</a:t>
            </a:r>
            <a:endParaRPr lang="zh-CN" altLang="zh-CN" sz="2800" b="1" dirty="0">
              <a:latin typeface="+mn-ea"/>
              <a:cs typeface="Times New Roman" pitchFamily="18" charset="0"/>
            </a:endParaRP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0" y="1828799"/>
            <a:ext cx="6743700" cy="251460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400" b="1" dirty="0" smtClean="0">
                <a:latin typeface="+mn-ea"/>
                <a:cs typeface="Times New Roman" pitchFamily="18" charset="0"/>
              </a:rPr>
              <a:t>        </a:t>
            </a:r>
            <a:r>
              <a:rPr lang="zh-CN" altLang="zh-CN" sz="2400" b="1" dirty="0" smtClean="0">
                <a:latin typeface="+mn-ea"/>
                <a:cs typeface="Times New Roman" pitchFamily="18" charset="0"/>
              </a:rPr>
              <a:t>服务于医工交叉学科特点，学习这部分内容对熟悉专业要求的脑科学基础，培养利用专业知识解决复杂工程问题的能力有重要意义。</a:t>
            </a:r>
            <a:endParaRPr lang="zh-CN" altLang="zh-CN" sz="2400" b="1" dirty="0"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655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804330" y="1438739"/>
            <a:ext cx="4316230" cy="445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latin typeface="宋体" pitchFamily="2" charset="-122"/>
              </a:rPr>
              <a:t>特异性投射系统</a:t>
            </a:r>
            <a:endParaRPr lang="en-US" altLang="zh-CN" sz="2000" b="1" dirty="0">
              <a:latin typeface="宋体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Specific Projection System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zh-CN" b="1" dirty="0">
                <a:latin typeface="宋体" pitchFamily="2" charset="-122"/>
              </a:rPr>
              <a:t>   </a:t>
            </a:r>
            <a:r>
              <a:rPr lang="zh-CN" altLang="en-US" b="1" dirty="0">
                <a:latin typeface="宋体" pitchFamily="2" charset="-122"/>
              </a:rPr>
              <a:t>具有点对点投射特征的感觉投射关系。</a:t>
            </a:r>
          </a:p>
          <a:p>
            <a:pPr>
              <a:lnSpc>
                <a:spcPct val="110000"/>
              </a:lnSpc>
            </a:pPr>
            <a:r>
              <a:rPr lang="zh-CN" altLang="zh-CN" b="1" dirty="0">
                <a:latin typeface="宋体" pitchFamily="2" charset="-122"/>
              </a:rPr>
              <a:t>   </a:t>
            </a:r>
            <a:r>
              <a:rPr lang="zh-CN" altLang="en-US" b="1" dirty="0">
                <a:latin typeface="宋体" pitchFamily="2" charset="-122"/>
              </a:rPr>
              <a:t>功能：引起特定感觉，并激发大脑皮层发出传出神经冲动。</a:t>
            </a:r>
          </a:p>
          <a:p>
            <a:pPr>
              <a:lnSpc>
                <a:spcPct val="110000"/>
              </a:lnSpc>
            </a:pPr>
            <a:endParaRPr lang="zh-CN" altLang="zh-CN" b="1" dirty="0">
              <a:solidFill>
                <a:schemeClr val="hlink"/>
              </a:solidFill>
              <a:latin typeface="宋体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宋体" pitchFamily="2" charset="-122"/>
              </a:rPr>
              <a:t>非特异性投射系统</a:t>
            </a:r>
            <a:endParaRPr lang="en-US" altLang="zh-CN" sz="2000" b="1" dirty="0">
              <a:latin typeface="宋体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Nonspecific Projection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System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</a:pPr>
            <a:r>
              <a:rPr lang="zh-CN" altLang="zh-CN" b="1" dirty="0">
                <a:latin typeface="宋体" pitchFamily="2" charset="-122"/>
              </a:rPr>
              <a:t>   </a:t>
            </a:r>
            <a:r>
              <a:rPr lang="zh-CN" altLang="en-US" b="1" dirty="0">
                <a:latin typeface="宋体" pitchFamily="2" charset="-122"/>
              </a:rPr>
              <a:t>不具有点对点的投射特征，失去了专一的特异性传导功能，是各种不同感觉的共同上传途径。</a:t>
            </a:r>
          </a:p>
          <a:p>
            <a:pPr>
              <a:lnSpc>
                <a:spcPct val="110000"/>
              </a:lnSpc>
            </a:pPr>
            <a:r>
              <a:rPr lang="zh-CN" altLang="zh-CN" b="1" dirty="0">
                <a:latin typeface="宋体" pitchFamily="2" charset="-122"/>
              </a:rPr>
              <a:t>   </a:t>
            </a:r>
            <a:r>
              <a:rPr lang="zh-CN" altLang="en-US" b="1" dirty="0">
                <a:latin typeface="宋体" pitchFamily="2" charset="-122"/>
              </a:rPr>
              <a:t>功能：维持和改变大脑皮层的兴奋状态。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0026" y="1187971"/>
            <a:ext cx="3954593" cy="5114925"/>
            <a:chOff x="5004047" y="1196752"/>
            <a:chExt cx="4511482" cy="5472608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5486400" y="3505200"/>
              <a:ext cx="1522413" cy="649288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latin typeface="Arial" charset="0"/>
                </a:rPr>
                <a:t>感觉接替核</a:t>
              </a:r>
              <a:r>
                <a:rPr lang="zh-CN" altLang="zh-CN" b="1">
                  <a:latin typeface="Arial" charset="0"/>
                </a:rPr>
                <a:t>/</a:t>
              </a:r>
              <a:r>
                <a:rPr lang="zh-CN" altLang="en-US" b="1">
                  <a:latin typeface="Arial" charset="0"/>
                </a:rPr>
                <a:t>联络核</a:t>
              </a:r>
              <a:endParaRPr lang="zh-CN" altLang="en-US"/>
            </a:p>
          </p:txBody>
        </p:sp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6172200" y="5839314"/>
              <a:ext cx="2011363" cy="365125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Arial" charset="0"/>
                </a:rPr>
                <a:t>特异感觉传导通路</a:t>
              </a:r>
              <a:endParaRPr lang="zh-CN" altLang="en-US" dirty="0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5486400" y="1981200"/>
              <a:ext cx="1295400" cy="649288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 dirty="0">
                  <a:latin typeface="Arial" charset="0"/>
                </a:rPr>
                <a:t>大脑皮层特定区域</a:t>
              </a:r>
              <a:endParaRPr lang="zh-CN" altLang="en-US" dirty="0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7620000" y="3505200"/>
              <a:ext cx="1416699" cy="691528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latin typeface="Arial" charset="0"/>
                </a:rPr>
                <a:t>丘脑髓板内核群</a:t>
              </a:r>
              <a:endParaRPr lang="zh-CN" altLang="en-US" dirty="0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7300913" y="4724400"/>
              <a:ext cx="547687" cy="314325"/>
            </a:xfrm>
            <a:prstGeom prst="rect">
              <a:avLst/>
            </a:prstGeom>
            <a:noFill/>
            <a:ln w="9525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latin typeface="Arial" charset="0"/>
                </a:rPr>
                <a:t>侧支</a:t>
              </a:r>
              <a:endParaRPr lang="zh-CN" altLang="en-US" sz="1400" b="1"/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7924800" y="4648200"/>
              <a:ext cx="1066800" cy="703263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b="1">
                  <a:latin typeface="Arial" charset="0"/>
                </a:rPr>
                <a:t>脑干网状结构</a:t>
              </a:r>
              <a:endParaRPr lang="zh-CN" altLang="en-US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8001000" y="2895600"/>
              <a:ext cx="1071563" cy="304800"/>
            </a:xfrm>
            <a:prstGeom prst="rect">
              <a:avLst/>
            </a:prstGeom>
            <a:noFill/>
            <a:ln w="9525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latin typeface="Arial" charset="0"/>
                </a:rPr>
                <a:t>弥散地投射</a:t>
              </a:r>
              <a:endParaRPr lang="zh-CN" altLang="en-US" sz="1400" b="1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7239000" y="1981200"/>
              <a:ext cx="1524000" cy="649288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latin typeface="Arial" charset="0"/>
                </a:rPr>
                <a:t>大脑皮层的广泛区域</a:t>
              </a:r>
              <a:endParaRPr lang="zh-CN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7085013" y="1371600"/>
              <a:ext cx="1587" cy="441960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5105400" y="1295399"/>
              <a:ext cx="2054040" cy="395159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Arial" charset="0"/>
                </a:rPr>
                <a:t>特异性投射系统</a:t>
              </a:r>
              <a:endParaRPr lang="zh-CN" altLang="en-US" dirty="0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7086600" y="1295399"/>
              <a:ext cx="2317378" cy="395159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Arial" charset="0"/>
                </a:rPr>
                <a:t>非特异性投射系统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6551613" y="4267200"/>
              <a:ext cx="1587" cy="144780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H="1" flipV="1">
              <a:off x="6172200" y="2667000"/>
              <a:ext cx="0" cy="76200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V="1">
              <a:off x="8027733" y="4190999"/>
              <a:ext cx="22478" cy="367555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 flipV="1">
              <a:off x="7890926" y="2666996"/>
              <a:ext cx="8472" cy="768867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6553200" y="5105400"/>
              <a:ext cx="1371600" cy="1588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004047" y="1196752"/>
              <a:ext cx="4511482" cy="54726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 descr="14.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9112" y="1314449"/>
            <a:ext cx="3384341" cy="4507256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5230134" y="2357438"/>
            <a:ext cx="684890" cy="8573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072186" y="2343137"/>
            <a:ext cx="628650" cy="900126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 Box 17"/>
          <p:cNvSpPr txBox="1">
            <a:spLocks noChangeArrowheads="1"/>
          </p:cNvSpPr>
          <p:nvPr/>
        </p:nvSpPr>
        <p:spPr bwMode="auto">
          <a:xfrm>
            <a:off x="4343401" y="5840856"/>
            <a:ext cx="3343272" cy="402291"/>
          </a:xfrm>
          <a:prstGeom prst="rect">
            <a:avLst/>
          </a:prstGeom>
          <a:solidFill>
            <a:srgbClr val="99FFCC"/>
          </a:solidFill>
          <a:ln w="9525">
            <a:solidFill>
              <a:srgbClr val="370AB6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</a:rPr>
              <a:t>感觉传导通路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26" name="直角上箭头 25"/>
          <p:cNvSpPr/>
          <p:nvPr/>
        </p:nvSpPr>
        <p:spPr>
          <a:xfrm>
            <a:off x="4400547" y="3729046"/>
            <a:ext cx="657225" cy="1543050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直角上箭头 26"/>
          <p:cNvSpPr/>
          <p:nvPr/>
        </p:nvSpPr>
        <p:spPr>
          <a:xfrm>
            <a:off x="6867603" y="3667126"/>
            <a:ext cx="657225" cy="1543050"/>
          </a:xfrm>
          <a:prstGeom prst="bentUpArrow">
            <a:avLst/>
          </a:prstGeom>
          <a:solidFill>
            <a:srgbClr val="00B0F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200032" y="257175"/>
            <a:ext cx="6029324" cy="857250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Autofit/>
          </a:bodyPr>
          <a:lstStyle/>
          <a:p>
            <a:r>
              <a:rPr lang="zh-CN" altLang="en-US" sz="2400" b="1" dirty="0" smtClean="0">
                <a:latin typeface="+mj-lt"/>
                <a:ea typeface="黑体" pitchFamily="49" charset="-122"/>
                <a:cs typeface="+mj-cs"/>
              </a:rPr>
              <a:t>丘脑的感觉投射系统</a:t>
            </a:r>
            <a:endParaRPr lang="en-US" altLang="zh-CN" sz="2400" b="1" dirty="0" smtClean="0">
              <a:latin typeface="+mj-lt"/>
              <a:ea typeface="黑体" pitchFamily="49" charset="-122"/>
              <a:cs typeface="+mj-cs"/>
            </a:endParaRPr>
          </a:p>
          <a:p>
            <a:r>
              <a:rPr lang="en-US" altLang="zh-CN" sz="2000" b="1" dirty="0" smtClean="0">
                <a:latin typeface="+mj-lt"/>
                <a:ea typeface="黑体" pitchFamily="49" charset="-122"/>
                <a:cs typeface="+mj-cs"/>
              </a:rPr>
              <a:t>Sensory projection systems in thalamus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04995" y="4014788"/>
            <a:ext cx="400110" cy="11695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b="1" dirty="0" smtClean="0"/>
              <a:t>感觉信息上行</a:t>
            </a:r>
            <a:endParaRPr lang="zh-CN" alt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843356" y="3995737"/>
            <a:ext cx="400110" cy="11695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b="1" dirty="0" smtClean="0"/>
              <a:t>感觉信息上行</a:t>
            </a:r>
            <a:endParaRPr lang="zh-CN" altLang="en-US" sz="1400" b="1" dirty="0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843088" y="2143125"/>
            <a:ext cx="8158163" cy="2371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</a:rPr>
              <a:t>关于感觉投射系统，你理解了吗？</a:t>
            </a:r>
            <a:endParaRPr lang="en-US" altLang="zh-CN" sz="2400" b="1" dirty="0" smtClean="0">
              <a:latin typeface="+mn-ea"/>
              <a:cs typeface="Times New Roman" pitchFamily="18" charset="0"/>
            </a:endParaRPr>
          </a:p>
          <a:p>
            <a:pPr marL="34290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</a:rPr>
              <a:t>如果还有疑问，来听听老师的讲解吧！</a:t>
            </a:r>
            <a:endParaRPr lang="zh-CN" altLang="zh-CN" sz="2400" b="1" dirty="0">
              <a:latin typeface="+mn-ea"/>
              <a:cs typeface="Times New Roman" pitchFamily="18" charset="0"/>
            </a:endParaRPr>
          </a:p>
        </p:txBody>
      </p:sp>
      <p:sp>
        <p:nvSpPr>
          <p:cNvPr id="32" name="动作按钮: 影片 31">
            <a:hlinkClick r:id="rId3" action="ppaction://hlinkfile" highlightClick="1"/>
          </p:cNvPr>
          <p:cNvSpPr/>
          <p:nvPr/>
        </p:nvSpPr>
        <p:spPr>
          <a:xfrm>
            <a:off x="8843963" y="3457575"/>
            <a:ext cx="813816" cy="75666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动作按钮: 前进或下一项 32">
            <a:hlinkClick r:id="rId4" action="ppaction://hlinksldjump" highlightClick="1"/>
          </p:cNvPr>
          <p:cNvSpPr/>
          <p:nvPr/>
        </p:nvSpPr>
        <p:spPr>
          <a:xfrm>
            <a:off x="10801349" y="5743575"/>
            <a:ext cx="900114" cy="72809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23" grpId="0" animBg="1"/>
      <p:bldP spid="25" grpId="0" animBg="1"/>
      <p:bldP spid="26" grpId="0" animBg="1"/>
      <p:bldP spid="27" grpId="0" animBg="1"/>
      <p:bldP spid="30" grpId="0"/>
      <p:bldP spid="31" grpId="0"/>
      <p:bldP spid="28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173339" y="1714501"/>
            <a:ext cx="7842449" cy="280035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lvl="0" indent="-228600">
              <a:lnSpc>
                <a:spcPct val="110000"/>
              </a:lnSpc>
              <a:spcBef>
                <a:spcPts val="1000"/>
              </a:spcBef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锥体系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Pyramidal system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lvl="0" indent="-228600">
              <a:lnSpc>
                <a:spcPct val="110000"/>
              </a:lnSpc>
              <a:spcBef>
                <a:spcPts val="1000"/>
              </a:spcBef>
              <a:defRPr/>
            </a:pPr>
            <a:r>
              <a:rPr lang="en-US" altLang="zh-CN" sz="2000" b="1" dirty="0" smtClean="0"/>
              <a:t>  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是大脑皮质下行调节躯体运动的最直接途径，支配肌肉的随意运动 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 Control voluntary movement of the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skeletal muscles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包括上下两级运动神经元。上神经元主要是位于中央前回和旁中央小叶前部的锥体细胞，其轴突组成的巨大的下行纤维束称为锥体系。下神经元位于脊髓前角和脑神经运动核。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00073" y="500062"/>
            <a:ext cx="6200777" cy="1085851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Autofit/>
          </a:bodyPr>
          <a:lstStyle/>
          <a:p>
            <a:r>
              <a:rPr lang="zh-CN" altLang="en-US" sz="2400" b="1" dirty="0" smtClean="0">
                <a:latin typeface="+mj-lt"/>
                <a:ea typeface="黑体" pitchFamily="49" charset="-122"/>
                <a:cs typeface="+mj-cs"/>
              </a:rPr>
              <a:t>大脑皮质运动区调节躯体运动的途径</a:t>
            </a:r>
            <a:endParaRPr lang="en-US" altLang="zh-CN" sz="2400" b="1" dirty="0" smtClean="0">
              <a:latin typeface="+mj-lt"/>
              <a:ea typeface="黑体" pitchFamily="49" charset="-122"/>
              <a:cs typeface="+mj-cs"/>
            </a:endParaRPr>
          </a:p>
          <a:p>
            <a:r>
              <a:rPr lang="en-US" altLang="zh-CN" sz="2400" b="1" dirty="0" smtClean="0">
                <a:latin typeface="+mj-lt"/>
                <a:ea typeface="黑体" pitchFamily="49" charset="-122"/>
                <a:cs typeface="+mj-cs"/>
              </a:rPr>
              <a:t>Sensory projection systems in thalamus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186238" y="4657724"/>
            <a:ext cx="7843838" cy="1885949"/>
          </a:xfrm>
          <a:prstGeom prst="rect">
            <a:avLst/>
          </a:prstGeom>
          <a:ln w="19050">
            <a:solidFill>
              <a:srgbClr val="370AB6"/>
            </a:solidFill>
          </a:ln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锥体外系 </a:t>
            </a: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Extrapyramidal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system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 smtClean="0"/>
              <a:t>   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除锥体系以外的与躯体运动有关的传导通路统称为锥体外系。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 smtClean="0"/>
              <a:t>   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与调节肌紧张、肌群协调性运动有关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Regulating  muscle tension and muscle coordination.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" name="图片 4" descr="10.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423" y="1943097"/>
            <a:ext cx="3341139" cy="4448664"/>
          </a:xfrm>
          <a:prstGeom prst="rect">
            <a:avLst/>
          </a:prstGeom>
        </p:spPr>
      </p:pic>
      <p:pic>
        <p:nvPicPr>
          <p:cNvPr id="6" name="图片 5" descr="15.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525" y="1893658"/>
            <a:ext cx="3377470" cy="4498105"/>
          </a:xfrm>
          <a:prstGeom prst="rect">
            <a:avLst/>
          </a:prstGeom>
        </p:spPr>
      </p:pic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814387" y="6231868"/>
            <a:ext cx="3328988" cy="402291"/>
          </a:xfrm>
          <a:prstGeom prst="rect">
            <a:avLst/>
          </a:prstGeom>
          <a:solidFill>
            <a:srgbClr val="99FFCC"/>
          </a:solidFill>
          <a:ln w="9525">
            <a:solidFill>
              <a:srgbClr val="370AB6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</a:rPr>
              <a:t>锥体系模型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714375" y="6269971"/>
            <a:ext cx="3429000" cy="402291"/>
          </a:xfrm>
          <a:prstGeom prst="rect">
            <a:avLst/>
          </a:prstGeom>
          <a:solidFill>
            <a:srgbClr val="99FFCC"/>
          </a:solidFill>
          <a:ln w="9525">
            <a:solidFill>
              <a:srgbClr val="370AB6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</a:rPr>
              <a:t>锥体外系</a:t>
            </a:r>
            <a:r>
              <a:rPr lang="zh-CN" altLang="en-US" sz="2000" b="1" dirty="0" smtClean="0">
                <a:latin typeface="Times New Roman" pitchFamily="18" charset="0"/>
              </a:rPr>
              <a:t>模型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12" name="云形标注 11"/>
          <p:cNvSpPr/>
          <p:nvPr/>
        </p:nvSpPr>
        <p:spPr>
          <a:xfrm>
            <a:off x="3786187" y="2085975"/>
            <a:ext cx="3157538" cy="2143125"/>
          </a:xfrm>
          <a:prstGeom prst="cloudCallo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你知道在锥体外系模型中，大脑皮层在哪里吗？试着指一下吧！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13" name="图片 12" descr="10.1皮层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62" y="1168996"/>
            <a:ext cx="4084033" cy="2136554"/>
          </a:xfrm>
          <a:prstGeom prst="rect">
            <a:avLst/>
          </a:prstGeom>
        </p:spPr>
      </p:pic>
      <p:sp>
        <p:nvSpPr>
          <p:cNvPr id="14" name="云形标注 13"/>
          <p:cNvSpPr/>
          <p:nvPr/>
        </p:nvSpPr>
        <p:spPr>
          <a:xfrm>
            <a:off x="4224337" y="957263"/>
            <a:ext cx="3290888" cy="2143125"/>
          </a:xfrm>
          <a:prstGeom prst="cloudCallout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 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  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你的答案正确吗？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4800" dirty="0" smtClean="0">
                <a:solidFill>
                  <a:srgbClr val="FF0000"/>
                </a:solidFill>
              </a:rPr>
              <a:t>√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071688" y="1771650"/>
            <a:ext cx="8158163" cy="2371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</a:rPr>
              <a:t>关于锥体系和锥体外系，你理解了吗？</a:t>
            </a:r>
            <a:endParaRPr lang="en-US" altLang="zh-CN" sz="2400" b="1" dirty="0" smtClean="0">
              <a:latin typeface="+mn-ea"/>
              <a:cs typeface="Times New Roman" pitchFamily="18" charset="0"/>
            </a:endParaRPr>
          </a:p>
          <a:p>
            <a:pPr marL="342900" indent="-342900" algn="ctr"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</a:rPr>
              <a:t>如果还是有疑问，咱们来听听老师的讲解吧！</a:t>
            </a:r>
            <a:endParaRPr lang="en-US" altLang="zh-CN" sz="2400" b="1" dirty="0" smtClean="0">
              <a:latin typeface="+mn-ea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02587" y="3630097"/>
            <a:ext cx="26725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cs typeface="Times New Roman" pitchFamily="18" charset="0"/>
                <a:hlinkClick r:id="rId5" action="ppaction://hlinkfile"/>
              </a:rPr>
              <a:t>锥体</a:t>
            </a:r>
            <a:r>
              <a:rPr lang="zh-CN" altLang="en-US" sz="2000" b="1" dirty="0" smtClean="0">
                <a:latin typeface="+mn-ea"/>
                <a:cs typeface="Times New Roman" pitchFamily="18" charset="0"/>
                <a:hlinkClick r:id="rId6" action="ppaction://hlinkfile"/>
              </a:rPr>
              <a:t>系         锥体外系</a:t>
            </a:r>
            <a:endParaRPr lang="zh-CN" altLang="zh-CN" sz="2000" b="1" dirty="0">
              <a:latin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11" grpId="1" animBg="1"/>
      <p:bldP spid="12" grpId="0" animBg="1"/>
      <p:bldP spid="14" grpId="1" animBg="1"/>
      <p:bldP spid="15" grpId="0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8.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1849" y="3306676"/>
            <a:ext cx="2667198" cy="35513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43346" y="2143144"/>
            <a:ext cx="5086366" cy="18859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</a:rPr>
              <a:t>图片结合实物模型会帮助你学习，</a:t>
            </a:r>
            <a:endParaRPr lang="en-US" altLang="zh-CN" sz="2400" b="1" dirty="0" smtClean="0">
              <a:latin typeface="+mn-ea"/>
              <a:cs typeface="Times New Roman" pitchFamily="18" charset="0"/>
            </a:endParaRPr>
          </a:p>
          <a:p>
            <a:pPr marL="342900" indent="-342900"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</a:rPr>
              <a:t>来看看我们实验室的大脑模型吧！</a:t>
            </a:r>
            <a:endParaRPr lang="en-US" altLang="zh-CN" sz="2400" b="1" dirty="0" smtClean="0">
              <a:latin typeface="+mn-ea"/>
              <a:cs typeface="Times New Roman" pitchFamily="18" charset="0"/>
            </a:endParaRPr>
          </a:p>
          <a:p>
            <a:pPr marL="342900" indent="-342900"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</a:rPr>
              <a:t>你能正确认识这些脑模型吗？</a:t>
            </a:r>
            <a:endParaRPr lang="en-US" altLang="zh-CN" sz="2400" b="1" dirty="0" smtClean="0">
              <a:latin typeface="+mn-ea"/>
              <a:cs typeface="Times New Roman" pitchFamily="18" charset="0"/>
            </a:endParaRPr>
          </a:p>
        </p:txBody>
      </p:sp>
      <p:pic>
        <p:nvPicPr>
          <p:cNvPr id="4" name="图片 3" descr="7.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113479" cy="4145539"/>
          </a:xfrm>
          <a:prstGeom prst="rect">
            <a:avLst/>
          </a:prstGeom>
        </p:spPr>
      </p:pic>
      <p:pic>
        <p:nvPicPr>
          <p:cNvPr id="6" name="图片 5" descr="7.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377" y="3323127"/>
            <a:ext cx="2654842" cy="3534873"/>
          </a:xfrm>
          <a:prstGeom prst="rect">
            <a:avLst/>
          </a:prstGeom>
        </p:spPr>
      </p:pic>
      <p:pic>
        <p:nvPicPr>
          <p:cNvPr id="7" name="Picture 3" descr="8-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8562" y="400050"/>
            <a:ext cx="7329488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9415462" y="357212"/>
            <a:ext cx="2386013" cy="9284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342900" indent="-342900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初级感觉区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ts val="1200"/>
              </a:spcBef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感觉联合区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初级味觉区</a:t>
            </a:r>
            <a:endParaRPr lang="zh-CN" altLang="zh-CN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01375" y="64293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顶叶</a:t>
            </a:r>
            <a:endParaRPr lang="zh-CN" altLang="en-US" sz="20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05987" y="3267102"/>
            <a:ext cx="2386013" cy="9284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初级视觉区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ts val="1200"/>
              </a:spcBef>
            </a:pPr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视觉联合区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右大括号 10"/>
          <p:cNvSpPr/>
          <p:nvPr/>
        </p:nvSpPr>
        <p:spPr>
          <a:xfrm>
            <a:off x="10729915" y="471487"/>
            <a:ext cx="128588" cy="7715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/>
          <p:cNvSpPr/>
          <p:nvPr/>
        </p:nvSpPr>
        <p:spPr>
          <a:xfrm>
            <a:off x="11134728" y="3367090"/>
            <a:ext cx="128588" cy="7715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449050" y="352425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枕叶</a:t>
            </a:r>
            <a:endParaRPr lang="zh-CN" altLang="en-US" sz="2000" dirty="0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743325" y="3643316"/>
            <a:ext cx="2300288" cy="106180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听觉联合区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初级听觉区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言语感觉区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/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b="1" dirty="0" err="1" smtClean="0">
                <a:latin typeface="Times New Roman" pitchFamily="18" charset="0"/>
                <a:cs typeface="Times New Roman" pitchFamily="18" charset="0"/>
              </a:rPr>
              <a:t>Wernicke</a:t>
            </a:r>
            <a:r>
              <a:rPr lang="zh-CN" altLang="en-US" sz="1200" b="1" dirty="0" smtClean="0">
                <a:latin typeface="Times New Roman" pitchFamily="18" charset="0"/>
                <a:cs typeface="Times New Roman" pitchFamily="18" charset="0"/>
              </a:rPr>
              <a:t>区</a:t>
            </a:r>
            <a:r>
              <a:rPr lang="en-US" altLang="zh-CN" sz="1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4686301" y="3843342"/>
            <a:ext cx="128588" cy="8572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00490" y="407672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颞叶</a:t>
            </a:r>
            <a:endParaRPr lang="zh-CN" altLang="en-US" sz="2000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909887" y="357187"/>
            <a:ext cx="2300288" cy="14001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  初级运动区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运动前区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言语运动区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r">
              <a:lnSpc>
                <a:spcPts val="1600"/>
              </a:lnSpc>
            </a:pPr>
            <a:r>
              <a:rPr lang="en-US" altLang="zh-CN" sz="16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200" b="1" dirty="0" err="1" smtClean="0">
                <a:latin typeface="Times New Roman" pitchFamily="18" charset="0"/>
                <a:cs typeface="Times New Roman" pitchFamily="18" charset="0"/>
              </a:rPr>
              <a:t>Broca</a:t>
            </a:r>
            <a:r>
              <a:rPr lang="zh-CN" altLang="en-US" sz="1200" b="1" dirty="0" smtClean="0">
                <a:latin typeface="Times New Roman" pitchFamily="18" charset="0"/>
                <a:cs typeface="Times New Roman" pitchFamily="18" charset="0"/>
              </a:rPr>
              <a:t>区</a:t>
            </a:r>
            <a:r>
              <a:rPr lang="en-US" altLang="zh-CN" sz="1200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 algn="r"/>
            <a:r>
              <a:rPr lang="zh-CN" altLang="en-US" sz="1600" b="1" dirty="0" smtClean="0">
                <a:latin typeface="Times New Roman" pitchFamily="18" charset="0"/>
                <a:cs typeface="Times New Roman" pitchFamily="18" charset="0"/>
              </a:rPr>
              <a:t>前额叶联合区</a:t>
            </a:r>
            <a:endParaRPr lang="en-US" altLang="zh-CN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左大括号 17"/>
          <p:cNvSpPr/>
          <p:nvPr/>
        </p:nvSpPr>
        <p:spPr>
          <a:xfrm>
            <a:off x="3771898" y="378848"/>
            <a:ext cx="85722" cy="127850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038474" y="8287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额叶</a:t>
            </a:r>
            <a:endParaRPr lang="zh-CN" altLang="en-US" sz="2000" dirty="0"/>
          </a:p>
        </p:txBody>
      </p:sp>
      <p:pic>
        <p:nvPicPr>
          <p:cNvPr id="20" name="Picture 2" descr="3"/>
          <p:cNvPicPr>
            <a:picLocks noChangeAspect="1" noChangeArrowheads="1"/>
          </p:cNvPicPr>
          <p:nvPr/>
        </p:nvPicPr>
        <p:blipFill>
          <a:blip r:embed="rId6" cstate="print">
            <a:lum bright="-24000"/>
          </a:blip>
          <a:srcRect/>
          <a:stretch>
            <a:fillRect/>
          </a:stretch>
        </p:blipFill>
        <p:spPr bwMode="auto">
          <a:xfrm>
            <a:off x="6282856" y="3225806"/>
            <a:ext cx="3794521" cy="316071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686476" y="6284342"/>
            <a:ext cx="3043237" cy="51651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岛叶：表面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不可见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8181902" y="4929193"/>
            <a:ext cx="1004888" cy="390525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300" b="1" i="0" u="none" strike="noStrike" kern="1200" cap="none" spc="0" normalizeH="0" baseline="0" noProof="0" smtClean="0">
                <a:ln>
                  <a:noFill/>
                </a:ln>
                <a:solidFill>
                  <a:srgbClr val="370AB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岛  叶</a:t>
            </a:r>
            <a:endParaRPr kumimoji="0" lang="zh-CN" altLang="en-US" sz="2300" b="0" i="0" u="none" strike="noStrike" kern="1200" cap="none" spc="0" normalizeH="0" baseline="0" noProof="0">
              <a:ln>
                <a:noFill/>
              </a:ln>
              <a:solidFill>
                <a:srgbClr val="370AB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1943100" y="5086348"/>
            <a:ext cx="6215064" cy="14289"/>
          </a:xfrm>
          <a:prstGeom prst="line">
            <a:avLst/>
          </a:prstGeom>
          <a:noFill/>
          <a:ln w="28575">
            <a:solidFill>
              <a:srgbClr val="370AB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386013" y="1843087"/>
            <a:ext cx="8158163" cy="23717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</a:rPr>
              <a:t>对比完实物模型和图片示例，再来听听老师的讲解吧！</a:t>
            </a:r>
            <a:endParaRPr lang="zh-CN" altLang="zh-CN" sz="2400" b="1" dirty="0">
              <a:latin typeface="+mn-ea"/>
              <a:cs typeface="Times New Roman" pitchFamily="18" charset="0"/>
            </a:endParaRPr>
          </a:p>
        </p:txBody>
      </p:sp>
      <p:sp>
        <p:nvSpPr>
          <p:cNvPr id="25" name="动作按钮: 影片 24">
            <a:hlinkClick r:id="rId7" action="ppaction://hlinkfile" highlightClick="1"/>
          </p:cNvPr>
          <p:cNvSpPr/>
          <p:nvPr/>
        </p:nvSpPr>
        <p:spPr>
          <a:xfrm>
            <a:off x="5829299" y="3357563"/>
            <a:ext cx="700087" cy="75723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视觉传导路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100" y="1960545"/>
            <a:ext cx="4853451" cy="4411678"/>
          </a:xfrm>
          <a:prstGeom prst="rect">
            <a:avLst/>
          </a:prstGeom>
        </p:spPr>
      </p:pic>
      <p:pic>
        <p:nvPicPr>
          <p:cNvPr id="3" name="图片 2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1122" y="1371608"/>
            <a:ext cx="3679352" cy="490015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42923" y="1257300"/>
            <a:ext cx="4572001" cy="585787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Autofit/>
          </a:bodyPr>
          <a:lstStyle/>
          <a:p>
            <a:r>
              <a:rPr lang="zh-CN" altLang="en-US" sz="2400" b="1" dirty="0" smtClean="0">
                <a:latin typeface="+mn-ea"/>
              </a:rPr>
              <a:t>  视觉传导通路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58125" y="5586413"/>
            <a:ext cx="3657600" cy="697603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 anchor="ctr" anchorCtr="1">
            <a:noAutofit/>
          </a:bodyPr>
          <a:lstStyle/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视觉传导通路模型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10501303" y="2871795"/>
            <a:ext cx="285754" cy="92868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8667671" y="2914657"/>
            <a:ext cx="290586" cy="89534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680215" y="2543183"/>
            <a:ext cx="353943" cy="122084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100" dirty="0" smtClean="0"/>
              <a:t>视觉信息处理方向</a:t>
            </a:r>
            <a:endParaRPr lang="zh-CN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0489966" y="2524129"/>
            <a:ext cx="353943" cy="122084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100" dirty="0" smtClean="0"/>
              <a:t>视觉信息处理方向</a:t>
            </a:r>
            <a:endParaRPr lang="zh-CN" altLang="en-US" sz="1100" dirty="0"/>
          </a:p>
        </p:txBody>
      </p:sp>
      <p:sp>
        <p:nvSpPr>
          <p:cNvPr id="10" name="矩形 9"/>
          <p:cNvSpPr/>
          <p:nvPr/>
        </p:nvSpPr>
        <p:spPr>
          <a:xfrm>
            <a:off x="450069" y="285750"/>
            <a:ext cx="5422093" cy="828675"/>
          </a:xfrm>
          <a:prstGeom prst="rect">
            <a:avLst/>
          </a:prstGeom>
          <a:solidFill>
            <a:srgbClr val="92D050"/>
          </a:solidFill>
        </p:spPr>
        <p:txBody>
          <a:bodyPr wrap="square" anchor="ctr" anchorCtr="0">
            <a:no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两种重要的感觉功能：视觉和听觉</a:t>
            </a:r>
            <a:endParaRPr lang="en-US" altLang="zh-CN" sz="2400" b="1" dirty="0" smtClean="0">
              <a:latin typeface="+mj-ea"/>
              <a:ea typeface="+mj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343150" y="2400300"/>
            <a:ext cx="928688" cy="500063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771901" y="2386013"/>
            <a:ext cx="1285874" cy="514350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595938" y="2409825"/>
            <a:ext cx="928688" cy="500063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5293" y="585786"/>
            <a:ext cx="4484298" cy="59721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72737" y="310038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内耳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09007"/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</a:blip>
          <a:srcRect t="10345" r="19052" b="11934"/>
          <a:stretch>
            <a:fillRect/>
          </a:stretch>
        </p:blipFill>
        <p:spPr bwMode="auto">
          <a:xfrm>
            <a:off x="623886" y="2143125"/>
            <a:ext cx="5076825" cy="424405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28648" y="271461"/>
            <a:ext cx="4572001" cy="771525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Autofit/>
          </a:bodyPr>
          <a:lstStyle/>
          <a:p>
            <a:r>
              <a:rPr lang="zh-CN" altLang="en-US" sz="2400" b="1" dirty="0" smtClean="0">
                <a:latin typeface="+mn-ea"/>
              </a:rPr>
              <a:t>  听觉传导通路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8" name="上箭头 7"/>
          <p:cNvSpPr/>
          <p:nvPr/>
        </p:nvSpPr>
        <p:spPr>
          <a:xfrm>
            <a:off x="7758105" y="1428750"/>
            <a:ext cx="271463" cy="1157288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751536" y="1514474"/>
            <a:ext cx="353943" cy="13637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100" dirty="0" smtClean="0"/>
              <a:t>听觉信息处理方向</a:t>
            </a:r>
            <a:endParaRPr lang="zh-CN" altLang="en-US" sz="1100" dirty="0"/>
          </a:p>
        </p:txBody>
      </p:sp>
      <p:sp>
        <p:nvSpPr>
          <p:cNvPr id="11" name="上箭头 10"/>
          <p:cNvSpPr/>
          <p:nvPr/>
        </p:nvSpPr>
        <p:spPr>
          <a:xfrm>
            <a:off x="9525049" y="1452558"/>
            <a:ext cx="271463" cy="1157288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18480" y="1538282"/>
            <a:ext cx="353943" cy="13637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100" dirty="0" smtClean="0"/>
              <a:t>听觉信息处理方向</a:t>
            </a:r>
            <a:endParaRPr lang="zh-CN" altLang="en-US" sz="1100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500813" y="5643562"/>
            <a:ext cx="4471987" cy="871538"/>
          </a:xfrm>
          <a:prstGeom prst="rect">
            <a:avLst/>
          </a:prstGeom>
          <a:solidFill>
            <a:srgbClr val="99FFCC"/>
          </a:solidFill>
          <a:ln w="9525">
            <a:solidFill>
              <a:srgbClr val="370AB6"/>
            </a:solidFill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听觉传导通路模型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629651" y="3071812"/>
            <a:ext cx="1400174" cy="92868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044113" y="3343275"/>
            <a:ext cx="50006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7253289" y="2724150"/>
            <a:ext cx="1104899" cy="928687"/>
          </a:xfrm>
          <a:prstGeom prst="roundRect">
            <a:avLst/>
          </a:prstGeom>
          <a:noFill/>
          <a:ln w="25400">
            <a:solidFill>
              <a:srgbClr val="27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958013" y="3109912"/>
            <a:ext cx="295274" cy="4763"/>
          </a:xfrm>
          <a:prstGeom prst="line">
            <a:avLst/>
          </a:prstGeom>
          <a:ln w="25400">
            <a:solidFill>
              <a:srgbClr val="270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38887" y="289559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270783"/>
                </a:solidFill>
              </a:rPr>
              <a:t>耳蜗</a:t>
            </a:r>
            <a:endParaRPr lang="zh-CN" altLang="en-US" sz="2000" b="1" dirty="0">
              <a:solidFill>
                <a:srgbClr val="270783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458325" y="3471865"/>
            <a:ext cx="471488" cy="428626"/>
          </a:xfrm>
          <a:prstGeom prst="roundRect">
            <a:avLst/>
          </a:prstGeom>
          <a:noFill/>
          <a:ln w="25400">
            <a:solidFill>
              <a:srgbClr val="2707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9925051" y="3671888"/>
            <a:ext cx="590549" cy="9526"/>
          </a:xfrm>
          <a:prstGeom prst="line">
            <a:avLst/>
          </a:prstGeom>
          <a:ln w="25400">
            <a:solidFill>
              <a:srgbClr val="270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448923" y="344804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270783"/>
                </a:solidFill>
              </a:rPr>
              <a:t>耳蜗</a:t>
            </a:r>
            <a:endParaRPr lang="zh-CN" altLang="en-US" sz="2000" b="1" dirty="0">
              <a:solidFill>
                <a:srgbClr val="27078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737" y="914400"/>
            <a:ext cx="6243638" cy="1085850"/>
          </a:xfrm>
          <a:prstGeom prst="rect">
            <a:avLst/>
          </a:prstGeom>
          <a:solidFill>
            <a:srgbClr val="370AB6"/>
          </a:solidFill>
          <a:ln>
            <a:solidFill>
              <a:schemeClr val="bg1"/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    耳蜗          前庭蜗核       内侧膝状体          听皮层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1200146" y="1443038"/>
            <a:ext cx="528637" cy="1428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4700604" y="1471612"/>
            <a:ext cx="495381" cy="1095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400052" y="1243013"/>
            <a:ext cx="728661" cy="500063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5200650" y="1257301"/>
            <a:ext cx="928688" cy="514350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3224255" y="1238249"/>
            <a:ext cx="1390606" cy="500063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809877" y="1423988"/>
            <a:ext cx="390524" cy="1333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1733592" y="1247773"/>
            <a:ext cx="1109619" cy="495301"/>
          </a:xfrm>
          <a:prstGeom prst="round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0" grpId="0"/>
      <p:bldP spid="11" grpId="0" animBg="1"/>
      <p:bldP spid="12" grpId="0"/>
      <p:bldP spid="13" grpId="0" animBg="1"/>
      <p:bldP spid="14" grpId="0" animBg="1"/>
      <p:bldP spid="17" grpId="0" animBg="1"/>
      <p:bldP spid="19" grpId="0"/>
      <p:bldP spid="21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762000" y="609600"/>
            <a:ext cx="8229600" cy="95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耳蜗对频率的分析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42912" y="1209675"/>
            <a:ext cx="11229975" cy="144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sz="2000" b="1" dirty="0">
                <a:latin typeface="宋体" charset="-122"/>
              </a:rPr>
              <a:t>耳蜗对声音的初步</a:t>
            </a:r>
            <a:r>
              <a:rPr lang="zh-CN" sz="2000" b="1" dirty="0" smtClean="0">
                <a:latin typeface="宋体" charset="-122"/>
              </a:rPr>
              <a:t>分析</a:t>
            </a:r>
            <a:endParaRPr lang="zh-CN" sz="2000" b="1" dirty="0">
              <a:latin typeface="宋体" charset="-122"/>
            </a:endParaRPr>
          </a:p>
          <a:p>
            <a:pPr>
              <a:lnSpc>
                <a:spcPct val="110000"/>
              </a:lnSpc>
            </a:pPr>
            <a:r>
              <a:rPr lang="zh-CN" altLang="zh-CN" sz="2000" b="1" dirty="0">
                <a:latin typeface="宋体" charset="-122"/>
              </a:rPr>
              <a:t>  1.</a:t>
            </a:r>
            <a:r>
              <a:rPr lang="zh-CN" sz="2000" b="1" dirty="0">
                <a:latin typeface="宋体" charset="-122"/>
              </a:rPr>
              <a:t>对音强</a:t>
            </a:r>
            <a:r>
              <a:rPr lang="zh-CN" altLang="zh-CN" sz="2000" b="1" dirty="0">
                <a:latin typeface="宋体" charset="-122"/>
              </a:rPr>
              <a:t>(</a:t>
            </a:r>
            <a:r>
              <a:rPr lang="zh-CN" sz="2000" b="1" dirty="0">
                <a:latin typeface="宋体" charset="-122"/>
              </a:rPr>
              <a:t>响度</a:t>
            </a:r>
            <a:r>
              <a:rPr lang="zh-CN" altLang="zh-CN" sz="2000" b="1" dirty="0">
                <a:latin typeface="宋体" charset="-122"/>
              </a:rPr>
              <a:t>)</a:t>
            </a:r>
            <a:r>
              <a:rPr lang="zh-CN" sz="2000" b="1" dirty="0">
                <a:latin typeface="宋体" charset="-122"/>
              </a:rPr>
              <a:t>的</a:t>
            </a:r>
            <a:r>
              <a:rPr lang="zh-CN" sz="2000" b="1" dirty="0" smtClean="0">
                <a:latin typeface="宋体" charset="-122"/>
              </a:rPr>
              <a:t>辩别</a:t>
            </a:r>
            <a:r>
              <a:rPr lang="zh-CN" altLang="en-US" sz="2000" b="1" dirty="0" smtClean="0">
                <a:latin typeface="宋体" charset="-122"/>
              </a:rPr>
              <a:t>主</a:t>
            </a:r>
            <a:r>
              <a:rPr lang="zh-CN" sz="2000" b="1" dirty="0" smtClean="0">
                <a:latin typeface="宋体" charset="-122"/>
              </a:rPr>
              <a:t>要</a:t>
            </a:r>
            <a:r>
              <a:rPr lang="zh-CN" sz="2000" b="1" dirty="0">
                <a:latin typeface="宋体" charset="-122"/>
              </a:rPr>
              <a:t>取决于基底膜的振幅大小</a:t>
            </a:r>
            <a:r>
              <a:rPr lang="zh-CN" altLang="zh-CN" sz="2000" b="1" dirty="0">
                <a:latin typeface="宋体" charset="-122"/>
              </a:rPr>
              <a:t>(</a:t>
            </a:r>
            <a:r>
              <a:rPr lang="zh-CN" sz="2000" b="1" dirty="0">
                <a:latin typeface="宋体" charset="-122"/>
              </a:rPr>
              <a:t>音频不变</a:t>
            </a:r>
            <a:r>
              <a:rPr lang="zh-CN" altLang="zh-CN" sz="2000" b="1" dirty="0">
                <a:latin typeface="宋体" charset="-122"/>
              </a:rPr>
              <a:t>)</a:t>
            </a:r>
            <a:r>
              <a:rPr lang="zh-CN" sz="2000" b="1" dirty="0">
                <a:latin typeface="宋体" charset="-122"/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zh-CN" sz="2000" b="1" dirty="0">
                <a:latin typeface="宋体" charset="-122"/>
              </a:rPr>
              <a:t>  2.</a:t>
            </a:r>
            <a:r>
              <a:rPr lang="zh-CN" sz="2000" b="1" dirty="0">
                <a:latin typeface="宋体" charset="-122"/>
                <a:sym typeface="Arial" charset="0"/>
              </a:rPr>
              <a:t>对音频</a:t>
            </a:r>
            <a:r>
              <a:rPr lang="zh-CN" altLang="zh-CN" sz="2000" b="1" dirty="0">
                <a:latin typeface="宋体" charset="-122"/>
                <a:sym typeface="Arial" charset="0"/>
              </a:rPr>
              <a:t>(</a:t>
            </a:r>
            <a:r>
              <a:rPr lang="zh-CN" sz="2000" b="1" dirty="0">
                <a:latin typeface="宋体" charset="-122"/>
                <a:sym typeface="Arial" charset="0"/>
              </a:rPr>
              <a:t>音调</a:t>
            </a:r>
            <a:r>
              <a:rPr lang="zh-CN" altLang="zh-CN" sz="2000" b="1" dirty="0">
                <a:latin typeface="宋体" charset="-122"/>
                <a:sym typeface="Arial" charset="0"/>
              </a:rPr>
              <a:t>)</a:t>
            </a:r>
            <a:r>
              <a:rPr lang="zh-CN" sz="2000" b="1" dirty="0">
                <a:latin typeface="宋体" charset="-122"/>
                <a:sym typeface="Arial" charset="0"/>
              </a:rPr>
              <a:t>的</a:t>
            </a:r>
            <a:r>
              <a:rPr lang="zh-CN" sz="2000" b="1" dirty="0" smtClean="0">
                <a:latin typeface="宋体" charset="-122"/>
                <a:sym typeface="Arial" charset="0"/>
              </a:rPr>
              <a:t>辩别主要</a:t>
            </a:r>
            <a:r>
              <a:rPr lang="zh-CN" sz="2000" b="1" dirty="0">
                <a:latin typeface="宋体" charset="-122"/>
                <a:sym typeface="Arial" charset="0"/>
              </a:rPr>
              <a:t>依靠基底膜的振动</a:t>
            </a:r>
            <a:r>
              <a:rPr lang="zh-CN" sz="2000" b="1" dirty="0" smtClean="0">
                <a:latin typeface="宋体" charset="-122"/>
                <a:sym typeface="Arial" charset="0"/>
              </a:rPr>
              <a:t>部位</a:t>
            </a:r>
            <a:r>
              <a:rPr lang="en-US" altLang="zh-CN" sz="2000" b="1" dirty="0" smtClean="0">
                <a:latin typeface="宋体" charset="-122"/>
                <a:sym typeface="Arial" charset="0"/>
              </a:rPr>
              <a:t>——</a:t>
            </a:r>
            <a:r>
              <a:rPr lang="zh-CN" sz="2000" b="1" dirty="0" smtClean="0">
                <a:solidFill>
                  <a:srgbClr val="FF0000"/>
                </a:solidFill>
                <a:latin typeface="宋体" charset="-122"/>
                <a:sym typeface="Arial" charset="0"/>
              </a:rPr>
              <a:t>蜗底</a:t>
            </a:r>
            <a:r>
              <a:rPr lang="zh-CN" sz="2000" b="1" dirty="0">
                <a:solidFill>
                  <a:srgbClr val="FF0000"/>
                </a:solidFill>
                <a:latin typeface="宋体" charset="-122"/>
                <a:sym typeface="Arial" charset="0"/>
              </a:rPr>
              <a:t>感受高频</a:t>
            </a:r>
            <a:r>
              <a:rPr lang="zh-CN" sz="2000" b="1" dirty="0" smtClean="0">
                <a:solidFill>
                  <a:srgbClr val="FF0000"/>
                </a:solidFill>
                <a:latin typeface="宋体" charset="-122"/>
                <a:sym typeface="Arial" charset="0"/>
              </a:rPr>
              <a:t>音调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charset="-122"/>
                <a:sym typeface="Arial" charset="0"/>
              </a:rPr>
              <a:t>，</a:t>
            </a:r>
            <a:r>
              <a:rPr lang="zh-CN" sz="2000" b="1" dirty="0" smtClean="0">
                <a:solidFill>
                  <a:srgbClr val="FF0000"/>
                </a:solidFill>
                <a:latin typeface="宋体" charset="-122"/>
                <a:sym typeface="Arial" charset="0"/>
              </a:rPr>
              <a:t>蜗顶</a:t>
            </a:r>
            <a:r>
              <a:rPr lang="zh-CN" sz="2000" b="1" dirty="0">
                <a:solidFill>
                  <a:srgbClr val="FF0000"/>
                </a:solidFill>
                <a:latin typeface="宋体" charset="-122"/>
                <a:sym typeface="Arial" charset="0"/>
              </a:rPr>
              <a:t>感受低频音调</a:t>
            </a:r>
            <a:r>
              <a:rPr lang="zh-CN" sz="2000" b="1" dirty="0">
                <a:latin typeface="宋体" charset="-122"/>
                <a:sym typeface="Arial" charset="0"/>
              </a:rPr>
              <a:t>。</a:t>
            </a:r>
          </a:p>
          <a:p>
            <a:pPr algn="just">
              <a:lnSpc>
                <a:spcPct val="110000"/>
              </a:lnSpc>
            </a:pPr>
            <a:r>
              <a:rPr lang="zh-CN" sz="2000" b="1" dirty="0">
                <a:latin typeface="宋体" charset="-122"/>
                <a:sym typeface="Arial" charset="0"/>
              </a:rPr>
              <a:t>     对音调的辩别服从于所谓</a:t>
            </a:r>
            <a:r>
              <a:rPr lang="zh-CN" sz="2000" b="1" dirty="0">
                <a:solidFill>
                  <a:srgbClr val="FF0000"/>
                </a:solidFill>
                <a:latin typeface="Courier New" pitchFamily="49" charset="0"/>
                <a:sym typeface="Arial" charset="0"/>
              </a:rPr>
              <a:t>“</a:t>
            </a:r>
            <a:r>
              <a:rPr lang="zh-CN" sz="2000" b="1" dirty="0">
                <a:solidFill>
                  <a:srgbClr val="FF0000"/>
                </a:solidFill>
                <a:latin typeface="宋体" charset="-122"/>
                <a:sym typeface="Arial" charset="0"/>
              </a:rPr>
              <a:t>部位</a:t>
            </a:r>
            <a:r>
              <a:rPr lang="zh-CN" sz="2000" b="1" dirty="0">
                <a:solidFill>
                  <a:srgbClr val="FF0000"/>
                </a:solidFill>
                <a:latin typeface="Courier New" pitchFamily="49" charset="0"/>
                <a:sym typeface="Arial" charset="0"/>
              </a:rPr>
              <a:t>”</a:t>
            </a:r>
            <a:r>
              <a:rPr lang="zh-CN" sz="2000" b="1" dirty="0">
                <a:solidFill>
                  <a:srgbClr val="FF0000"/>
                </a:solidFill>
                <a:latin typeface="宋体" charset="-122"/>
                <a:sym typeface="Arial" charset="0"/>
              </a:rPr>
              <a:t>原则</a:t>
            </a:r>
            <a:r>
              <a:rPr lang="zh-CN" sz="2000" b="1" dirty="0">
                <a:latin typeface="宋体" charset="-122"/>
                <a:sym typeface="Arial" charset="0"/>
              </a:rPr>
              <a:t>。目前常用</a:t>
            </a:r>
            <a:r>
              <a:rPr lang="zh-CN" sz="2000" b="1" dirty="0">
                <a:solidFill>
                  <a:srgbClr val="FF0000"/>
                </a:solidFill>
                <a:latin typeface="宋体" charset="-122"/>
                <a:sym typeface="Arial" charset="0"/>
              </a:rPr>
              <a:t>行波学说</a:t>
            </a:r>
            <a:r>
              <a:rPr lang="zh-CN" sz="2000" b="1" dirty="0">
                <a:latin typeface="宋体" charset="-122"/>
                <a:sym typeface="Arial" charset="0"/>
              </a:rPr>
              <a:t>来解释这种</a:t>
            </a:r>
            <a:r>
              <a:rPr lang="zh-CN" sz="2000" b="1" dirty="0">
                <a:latin typeface="Courier New" pitchFamily="49" charset="0"/>
                <a:sym typeface="Arial" charset="0"/>
              </a:rPr>
              <a:t>“</a:t>
            </a:r>
            <a:r>
              <a:rPr lang="zh-CN" sz="2000" b="1" dirty="0">
                <a:latin typeface="宋体" charset="-122"/>
                <a:sym typeface="Arial" charset="0"/>
              </a:rPr>
              <a:t>部位</a:t>
            </a:r>
            <a:r>
              <a:rPr lang="zh-CN" sz="2000" b="1" dirty="0">
                <a:latin typeface="Courier New" pitchFamily="49" charset="0"/>
                <a:sym typeface="Arial" charset="0"/>
              </a:rPr>
              <a:t>”</a:t>
            </a:r>
            <a:r>
              <a:rPr lang="zh-CN" sz="2000" b="1" dirty="0">
                <a:latin typeface="宋体" charset="-122"/>
                <a:sym typeface="Arial" charset="0"/>
              </a:rPr>
              <a:t>原则。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95287" y="2747961"/>
            <a:ext cx="11277601" cy="107721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rgbClr val="FFFFFF"/>
                </a:solidFill>
                <a:latin typeface="宋体" charset="-122"/>
              </a:rPr>
              <a:t>  </a:t>
            </a:r>
            <a:r>
              <a:rPr lang="zh-CN" sz="2000" b="1" dirty="0">
                <a:latin typeface="宋体" charset="-122"/>
              </a:rPr>
              <a:t>行波学说</a:t>
            </a:r>
            <a:r>
              <a:rPr lang="zh-CN" altLang="zh-CN" sz="2000" b="1" dirty="0" smtClean="0">
                <a:latin typeface="宋体" charset="-122"/>
              </a:rPr>
              <a:t>:</a:t>
            </a:r>
            <a:r>
              <a:rPr lang="zh-CN" sz="2000" b="1" dirty="0" smtClean="0">
                <a:latin typeface="宋体" charset="-122"/>
              </a:rPr>
              <a:t>当</a:t>
            </a:r>
            <a:r>
              <a:rPr lang="zh-CN" sz="2000" b="1" dirty="0">
                <a:latin typeface="宋体" charset="-122"/>
              </a:rPr>
              <a:t>声音振动→中耳听骨链振动→卵圆窗振动→前庭阶外淋巴</a:t>
            </a:r>
            <a:r>
              <a:rPr lang="zh-CN" altLang="zh-CN" sz="2000" b="1" dirty="0">
                <a:latin typeface="宋体" charset="-122"/>
              </a:rPr>
              <a:t>+</a:t>
            </a:r>
            <a:r>
              <a:rPr lang="zh-CN" sz="2000" b="1" dirty="0">
                <a:latin typeface="宋体" charset="-122"/>
              </a:rPr>
              <a:t>基底膜上下振动：以</a:t>
            </a:r>
            <a:r>
              <a:rPr lang="zh-CN" sz="2000" b="1" dirty="0">
                <a:solidFill>
                  <a:schemeClr val="hlink"/>
                </a:solidFill>
                <a:latin typeface="宋体" charset="-122"/>
              </a:rPr>
              <a:t>行波方式</a:t>
            </a:r>
            <a:r>
              <a:rPr lang="zh-CN" sz="2000" b="1" dirty="0">
                <a:latin typeface="宋体" charset="-122"/>
              </a:rPr>
              <a:t>从蜗底向蜗顶传播</a:t>
            </a:r>
            <a:r>
              <a:rPr lang="zh-CN" altLang="zh-CN" sz="2000" b="1" dirty="0">
                <a:latin typeface="宋体" charset="-122"/>
              </a:rPr>
              <a:t>,</a:t>
            </a:r>
            <a:r>
              <a:rPr lang="zh-CN" sz="2000" b="1" dirty="0">
                <a:latin typeface="宋体" charset="-122"/>
              </a:rPr>
              <a:t>同时振幅也逐渐加大</a:t>
            </a:r>
            <a:r>
              <a:rPr lang="zh-CN" altLang="zh-CN" sz="2000" b="1" dirty="0">
                <a:latin typeface="宋体" charset="-122"/>
              </a:rPr>
              <a:t>,</a:t>
            </a:r>
            <a:r>
              <a:rPr lang="zh-CN" sz="2000" b="1" dirty="0">
                <a:latin typeface="宋体" charset="-122"/>
              </a:rPr>
              <a:t>到基底膜的某一部位</a:t>
            </a:r>
            <a:r>
              <a:rPr lang="zh-CN" altLang="zh-CN" sz="2000" b="1" dirty="0">
                <a:latin typeface="宋体" charset="-122"/>
              </a:rPr>
              <a:t>,</a:t>
            </a:r>
            <a:r>
              <a:rPr lang="zh-CN" sz="2000" b="1" dirty="0">
                <a:latin typeface="宋体" charset="-122"/>
              </a:rPr>
              <a:t>振幅达到最大</a:t>
            </a:r>
            <a:r>
              <a:rPr lang="zh-CN" altLang="zh-CN" sz="2000" b="1" dirty="0">
                <a:latin typeface="宋体" charset="-122"/>
              </a:rPr>
              <a:t>,</a:t>
            </a:r>
            <a:r>
              <a:rPr lang="zh-CN" sz="2000" b="1" dirty="0">
                <a:latin typeface="宋体" charset="-122"/>
              </a:rPr>
              <a:t>以后则很快衰减。</a:t>
            </a:r>
          </a:p>
          <a:p>
            <a:pPr algn="just"/>
            <a:r>
              <a:rPr lang="zh-CN" altLang="zh-CN" sz="2000" b="1" dirty="0">
                <a:latin typeface="宋体" charset="-122"/>
              </a:rPr>
              <a:t>    </a:t>
            </a:r>
            <a:r>
              <a:rPr lang="zh-CN" sz="2000" b="1" dirty="0" smtClean="0">
                <a:latin typeface="宋体" charset="-122"/>
              </a:rPr>
              <a:t>基底膜</a:t>
            </a:r>
            <a:r>
              <a:rPr lang="zh-CN" sz="2000" b="1" dirty="0">
                <a:latin typeface="宋体" charset="-122"/>
              </a:rPr>
              <a:t>的最大振幅区为兴奋区</a:t>
            </a:r>
            <a:r>
              <a:rPr lang="zh-CN" altLang="zh-CN" sz="2000" b="1" dirty="0">
                <a:latin typeface="宋体" charset="-122"/>
              </a:rPr>
              <a:t>,</a:t>
            </a:r>
            <a:r>
              <a:rPr lang="zh-CN" sz="2000" b="1" dirty="0">
                <a:latin typeface="宋体" charset="-122"/>
              </a:rPr>
              <a:t>该部位的毛细胞受到刺激而兴奋</a:t>
            </a:r>
            <a:r>
              <a:rPr lang="zh-CN" altLang="zh-CN" sz="2000" b="1" dirty="0">
                <a:latin typeface="宋体" charset="-122"/>
              </a:rPr>
              <a:t>,</a:t>
            </a:r>
            <a:r>
              <a:rPr lang="zh-CN" sz="2000" b="1" dirty="0">
                <a:latin typeface="宋体" charset="-122"/>
              </a:rPr>
              <a:t>从而引起不同音调的感觉。    </a:t>
            </a:r>
            <a:endParaRPr lang="zh-CN" sz="2000" b="1" dirty="0">
              <a:solidFill>
                <a:srgbClr val="FF0000"/>
              </a:solidFill>
              <a:latin typeface="宋体" charset="-122"/>
            </a:endParaRPr>
          </a:p>
        </p:txBody>
      </p:sp>
      <p:pic>
        <p:nvPicPr>
          <p:cNvPr id="6" name="Picture 3" descr="0902-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8275" y="3895725"/>
            <a:ext cx="3048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0903-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25" y="3919537"/>
            <a:ext cx="6248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938838" y="552450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sz="2400" b="1" dirty="0">
                <a:solidFill>
                  <a:srgbClr val="FF0000"/>
                </a:solidFill>
                <a:latin typeface="宋体" charset="-122"/>
              </a:rPr>
              <a:t>高频声波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924925" y="5510212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sz="2400" b="1" dirty="0">
                <a:solidFill>
                  <a:srgbClr val="370AB6"/>
                </a:solidFill>
                <a:latin typeface="宋体" charset="-122"/>
              </a:rPr>
              <a:t>低频声波</a:t>
            </a: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9629775" y="4057651"/>
            <a:ext cx="2157414" cy="666260"/>
          </a:xfrm>
          <a:prstGeom prst="rect">
            <a:avLst/>
          </a:prstGeom>
          <a:solidFill>
            <a:srgbClr val="92D050"/>
          </a:solidFill>
          <a:ln w="9525">
            <a:solidFill>
              <a:srgbClr val="370AB6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noAutofit/>
          </a:bodyPr>
          <a:lstStyle/>
          <a:p>
            <a:pPr algn="ctr"/>
            <a:r>
              <a:rPr lang="zh-CN" altLang="en-US" sz="2000" b="1" dirty="0" smtClean="0"/>
              <a:t>地点编码</a:t>
            </a:r>
            <a:endParaRPr lang="zh-CN" altLang="en-US" sz="2000" dirty="0"/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6196013" y="6086475"/>
            <a:ext cx="3205162" cy="540982"/>
          </a:xfrm>
          <a:prstGeom prst="rect">
            <a:avLst/>
          </a:prstGeom>
          <a:solidFill>
            <a:srgbClr val="99FFCC"/>
          </a:solidFill>
          <a:ln w="9525">
            <a:solidFill>
              <a:srgbClr val="370AB6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noAutofit/>
          </a:bodyPr>
          <a:lstStyle/>
          <a:p>
            <a:pPr algn="ctr"/>
            <a:r>
              <a:rPr lang="zh-CN" altLang="en-US" sz="2000" b="1" dirty="0" smtClean="0"/>
              <a:t>延伸开的耳蜗基底膜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1" animBg="1"/>
      <p:bldP spid="1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电子耳蜗2.web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487" y="1946395"/>
            <a:ext cx="4757737" cy="29113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图片 10" descr="电子耳蜗刺激电极.web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0674" y="1988538"/>
            <a:ext cx="3876675" cy="29120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19099" y="285750"/>
            <a:ext cx="11296651" cy="1571625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b="1" dirty="0" smtClean="0">
                <a:latin typeface="+mn-ea"/>
              </a:rPr>
              <a:t>人工耳蜗 </a:t>
            </a:r>
            <a:r>
              <a:rPr lang="en-US" altLang="zh-CN" sz="2400" b="1" dirty="0" smtClean="0">
                <a:latin typeface="+mn-ea"/>
              </a:rPr>
              <a:t>cochlear implant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en-US" altLang="zh-CN" sz="2400" b="1" dirty="0" smtClean="0">
                <a:latin typeface="+mn-ea"/>
              </a:rPr>
              <a:t>artificial cochlear</a:t>
            </a:r>
          </a:p>
          <a:p>
            <a:r>
              <a:rPr lang="zh-CN" altLang="en-US" sz="2400" dirty="0" smtClean="0">
                <a:latin typeface="+mn-ea"/>
              </a:rPr>
              <a:t>    </a:t>
            </a:r>
            <a:r>
              <a:rPr lang="zh-CN" altLang="en-US" sz="2000" dirty="0" smtClean="0">
                <a:latin typeface="+mn-ea"/>
              </a:rPr>
              <a:t>是一种电子装置，由体外言语处理器将声音转换为一定编码形式的电信号，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通过植入体内的电极</a:t>
            </a:r>
            <a:r>
              <a:rPr lang="zh-CN" altLang="en-US" sz="2000" dirty="0" smtClean="0">
                <a:latin typeface="+mn-ea"/>
              </a:rPr>
              <a:t>系统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直接兴奋听神经</a:t>
            </a:r>
            <a:r>
              <a:rPr lang="zh-CN" altLang="en-US" sz="2000" dirty="0" smtClean="0">
                <a:latin typeface="+mn-ea"/>
              </a:rPr>
              <a:t>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恢复或重建聋人的听觉功能</a:t>
            </a:r>
            <a:r>
              <a:rPr lang="zh-CN" altLang="en-US" sz="2000" dirty="0" smtClean="0">
                <a:latin typeface="+mn-ea"/>
              </a:rPr>
              <a:t>。</a:t>
            </a:r>
            <a:endParaRPr kumimoji="0" 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985839" y="4883604"/>
            <a:ext cx="3343272" cy="402291"/>
          </a:xfrm>
          <a:prstGeom prst="rect">
            <a:avLst/>
          </a:prstGeom>
          <a:solidFill>
            <a:srgbClr val="99FFCC"/>
          </a:solidFill>
          <a:ln w="9525">
            <a:solidFill>
              <a:srgbClr val="370AB6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</a:rPr>
              <a:t>电子耳蜗结构示意图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5767389" y="4907417"/>
            <a:ext cx="3343272" cy="402291"/>
          </a:xfrm>
          <a:prstGeom prst="rect">
            <a:avLst/>
          </a:prstGeom>
          <a:solidFill>
            <a:srgbClr val="99FFCC"/>
          </a:solidFill>
          <a:ln w="9525">
            <a:solidFill>
              <a:srgbClr val="370AB6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</a:rPr>
              <a:t>电子耳蜗刺激电极</a:t>
            </a:r>
            <a:endParaRPr lang="zh-CN" altLang="en-US" sz="2000" b="1" dirty="0">
              <a:latin typeface="Times New Roman" pitchFamily="18" charset="0"/>
            </a:endParaRPr>
          </a:p>
        </p:txBody>
      </p:sp>
      <p:pic>
        <p:nvPicPr>
          <p:cNvPr id="10" name="图片 9" descr="电子耳蜗.web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2237" y="3258875"/>
            <a:ext cx="5719763" cy="28847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167689" y="6121844"/>
            <a:ext cx="3343272" cy="402291"/>
          </a:xfrm>
          <a:prstGeom prst="rect">
            <a:avLst/>
          </a:prstGeom>
          <a:solidFill>
            <a:srgbClr val="99FFCC"/>
          </a:solidFill>
          <a:ln w="9525">
            <a:solidFill>
              <a:srgbClr val="370AB6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</a:rPr>
              <a:t>电子耳蜗佩戴示意图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4300539" y="4438661"/>
            <a:ext cx="971550" cy="490537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1200" b="1" dirty="0" smtClean="0">
                <a:solidFill>
                  <a:srgbClr val="FF0000"/>
                </a:solidFill>
                <a:latin typeface="Times New Roman" pitchFamily="18" charset="0"/>
              </a:rPr>
              <a:t>电子耳蜗中的刺激电极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1938" y="5414963"/>
            <a:ext cx="5238750" cy="1015663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2000" b="1" dirty="0" smtClean="0"/>
              <a:t>声波频率的加工以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地点编码</a:t>
            </a:r>
            <a:r>
              <a:rPr lang="zh-CN" altLang="zh-CN" sz="2000" b="1" dirty="0" smtClean="0"/>
              <a:t>的方式</a:t>
            </a:r>
            <a:r>
              <a:rPr lang="zh-CN" altLang="en-US" sz="2000" b="1" dirty="0" smtClean="0"/>
              <a:t>进行</a:t>
            </a:r>
            <a:r>
              <a:rPr lang="zh-CN" altLang="zh-CN" sz="2000" b="1" dirty="0" smtClean="0"/>
              <a:t>，人工耳蜗的有效植入是音调的此种编码的最好证据。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8" grpId="1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1457325" y="0"/>
            <a:ext cx="9144000" cy="1200150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测试练习模块</a:t>
            </a:r>
            <a:endParaRPr lang="en-US" altLang="zh-CN" sz="28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8001" name="Rectangle 1"/>
          <p:cNvSpPr>
            <a:spLocks noChangeArrowheads="1"/>
          </p:cNvSpPr>
          <p:nvPr/>
        </p:nvSpPr>
        <p:spPr bwMode="auto">
          <a:xfrm>
            <a:off x="1178376" y="1841486"/>
            <a:ext cx="980872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7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、填空题：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除嗅觉外，各种感觉通路都要在</a:t>
            </a:r>
            <a:r>
              <a:rPr kumimoji="0" lang="zh-CN" alt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           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换神经元，然后再向大脑皮层投射，该脑区也被称为感觉的</a:t>
            </a:r>
            <a:r>
              <a:rPr kumimoji="0" lang="zh-CN" alt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                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转换站。该脑区包括</a:t>
            </a:r>
            <a:r>
              <a:rPr kumimoji="0" lang="zh-CN" alt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                  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和</a:t>
            </a:r>
            <a:r>
              <a:rPr kumimoji="0" lang="zh-CN" alt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                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两个投射系统，其功能分别是</a:t>
            </a:r>
            <a:r>
              <a:rPr kumimoji="0" lang="zh-CN" alt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                             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和</a:t>
            </a:r>
            <a:r>
              <a:rPr kumimoji="0" lang="zh-CN" altLang="en-US" sz="2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                                  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Calibri" pitchFamily="34" charset="0"/>
              </a:rPr>
              <a:t>。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343024" y="4314825"/>
            <a:ext cx="9629775" cy="20526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latin typeface="+mn-ea"/>
                <a:cs typeface="Calibri" pitchFamily="34" charset="0"/>
                <a:hlinkClick r:id="rId2" action="ppaction://hlinksldjump"/>
              </a:rPr>
              <a:t>答案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：丘脑；总；特异性</a:t>
            </a:r>
            <a:r>
              <a:rPr lang="en-US" altLang="zh-CN" sz="2000" b="1" dirty="0" smtClean="0">
                <a:latin typeface="+mn-ea"/>
                <a:cs typeface="Calibri" pitchFamily="34" charset="0"/>
              </a:rPr>
              <a:t>/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特异；非特异性</a:t>
            </a:r>
            <a:r>
              <a:rPr lang="en-US" altLang="zh-CN" sz="2000" b="1" dirty="0" smtClean="0">
                <a:latin typeface="+mn-ea"/>
                <a:cs typeface="Calibri" pitchFamily="34" charset="0"/>
              </a:rPr>
              <a:t>/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非特异；引起特定感觉，并激发大脑皮层发出传出神经冲动；维持和改变大脑皮层的兴奋状态</a:t>
            </a:r>
            <a:endParaRPr lang="zh-CN" altLang="en-US" sz="2000" b="1" dirty="0" smtClean="0">
              <a:latin typeface="+mn-ea"/>
              <a:cs typeface="宋体" pitchFamily="2" charset="-122"/>
            </a:endParaRPr>
          </a:p>
          <a:p>
            <a:pPr marL="342900" indent="-342900"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2000" b="1" dirty="0" smtClean="0"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4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√</a:t>
            </a:r>
            <a:endParaRPr lang="zh-CN" altLang="zh-CN" sz="4800" b="1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00151" y="1894612"/>
            <a:ext cx="975836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latin typeface="+mn-ea"/>
                <a:cs typeface="Calibri" pitchFamily="34" charset="0"/>
              </a:rPr>
              <a:t>8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、填空题：</a:t>
            </a:r>
            <a:endParaRPr lang="en-US" altLang="zh-CN" sz="2000" b="1" dirty="0" smtClean="0">
              <a:latin typeface="+mn-ea"/>
              <a:cs typeface="Calibri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latin typeface="+mn-ea"/>
                <a:cs typeface="Calibri" pitchFamily="34" charset="0"/>
              </a:rPr>
              <a:t>大脑皮质对躯体运动的调节功能，是通过</a:t>
            </a:r>
            <a:r>
              <a:rPr lang="zh-CN" altLang="en-US" sz="2000" b="1" u="sng" dirty="0" smtClean="0">
                <a:latin typeface="+mn-ea"/>
                <a:cs typeface="Calibri" pitchFamily="34" charset="0"/>
              </a:rPr>
              <a:t>                    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和</a:t>
            </a:r>
            <a:r>
              <a:rPr lang="zh-CN" altLang="en-US" sz="2000" b="1" u="sng" dirty="0" smtClean="0">
                <a:latin typeface="+mn-ea"/>
                <a:cs typeface="Calibri" pitchFamily="34" charset="0"/>
              </a:rPr>
              <a:t>                   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下传的神经信息实现的，二者在功能上相互配合，相互协调，二者具体的功能分别是管理头面部和躯干、四肢的</a:t>
            </a:r>
            <a:r>
              <a:rPr lang="zh-CN" altLang="en-US" sz="2000" b="1" u="sng" dirty="0" smtClean="0">
                <a:latin typeface="+mn-ea"/>
                <a:cs typeface="Calibri" pitchFamily="34" charset="0"/>
              </a:rPr>
              <a:t>                    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和调节</a:t>
            </a:r>
            <a:r>
              <a:rPr lang="zh-CN" altLang="en-US" sz="2000" b="1" u="sng" dirty="0" smtClean="0">
                <a:latin typeface="+mn-ea"/>
                <a:cs typeface="Calibri" pitchFamily="34" charset="0"/>
              </a:rPr>
              <a:t>                      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、协调肌活动、维持</a:t>
            </a:r>
            <a:r>
              <a:rPr lang="zh-CN" altLang="en-US" sz="2000" b="1" u="sng" dirty="0" smtClean="0">
                <a:latin typeface="+mn-ea"/>
                <a:cs typeface="Calibri" pitchFamily="34" charset="0"/>
              </a:rPr>
              <a:t>                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和习惯性动作。</a:t>
            </a:r>
            <a:endParaRPr lang="zh-CN" altLang="en-US" sz="2000" b="1" dirty="0" smtClean="0">
              <a:latin typeface="+mn-ea"/>
              <a:cs typeface="宋体" pitchFamily="2" charset="-122"/>
            </a:endParaRPr>
          </a:p>
        </p:txBody>
      </p:sp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1457325" y="0"/>
            <a:ext cx="9144000" cy="1200150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测试练习模块</a:t>
            </a:r>
            <a:endParaRPr lang="en-US" altLang="zh-CN" sz="28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371599" y="4514850"/>
            <a:ext cx="9629775" cy="14954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latin typeface="+mn-ea"/>
                <a:cs typeface="Calibri" pitchFamily="34" charset="0"/>
                <a:hlinkClick r:id="rId2" action="ppaction://hlinksldjump"/>
              </a:rPr>
              <a:t>答案：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锥体系；锥体外系；随意运动；肌张力；体态姿势</a:t>
            </a:r>
            <a:endParaRPr lang="zh-CN" altLang="en-US" sz="2000" b="1" dirty="0" smtClean="0">
              <a:latin typeface="+mn-ea"/>
              <a:cs typeface="宋体" pitchFamily="2" charset="-122"/>
            </a:endParaRPr>
          </a:p>
          <a:p>
            <a:pPr marL="342900" indent="-342900"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2000" b="1" dirty="0" smtClean="0"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4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√</a:t>
            </a:r>
            <a:endParaRPr lang="zh-CN" altLang="zh-CN" sz="4800" b="1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视觉传导路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1700" y="2334641"/>
            <a:ext cx="4757738" cy="432467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57301" y="1223127"/>
            <a:ext cx="97583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latin typeface="+mn-ea"/>
                <a:cs typeface="Calibri" pitchFamily="34" charset="0"/>
              </a:rPr>
              <a:t>9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、神经传导通路识图题：</a:t>
            </a:r>
            <a:endParaRPr lang="en-US" altLang="zh-CN" sz="2000" b="1" dirty="0" smtClean="0">
              <a:latin typeface="+mn-ea"/>
              <a:cs typeface="Calibri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latin typeface="+mn-ea"/>
                <a:cs typeface="宋体" pitchFamily="2" charset="-122"/>
              </a:rPr>
              <a:t>下图中，显示的是视觉神经传导通路，请补充完整视觉神经传导通路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3129" y="2686078"/>
            <a:ext cx="1357312" cy="523220"/>
          </a:xfrm>
          <a:prstGeom prst="rect">
            <a:avLst/>
          </a:prstGeom>
          <a:solidFill>
            <a:srgbClr val="370AB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     </a:t>
            </a:r>
            <a:r>
              <a:rPr lang="zh-CN" altLang="en-US" sz="2800" dirty="0" smtClean="0">
                <a:solidFill>
                  <a:schemeClr val="bg1"/>
                </a:solidFill>
              </a:rPr>
              <a:t>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3575" y="2695603"/>
            <a:ext cx="1185863" cy="523220"/>
          </a:xfrm>
          <a:prstGeom prst="rect">
            <a:avLst/>
          </a:prstGeom>
          <a:solidFill>
            <a:srgbClr val="370AB6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     </a:t>
            </a:r>
            <a:r>
              <a:rPr lang="zh-CN" altLang="en-US" sz="2800" dirty="0" smtClean="0">
                <a:solidFill>
                  <a:schemeClr val="bg1"/>
                </a:solidFill>
              </a:rPr>
              <a:t>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8366" y="2795614"/>
            <a:ext cx="1357312" cy="400110"/>
          </a:xfrm>
          <a:prstGeom prst="rect">
            <a:avLst/>
          </a:prstGeom>
          <a:solidFill>
            <a:srgbClr val="370AB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视网膜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4050" y="2790853"/>
            <a:ext cx="1181099" cy="400110"/>
          </a:xfrm>
          <a:prstGeom prst="rect">
            <a:avLst/>
          </a:prstGeom>
          <a:solidFill>
            <a:srgbClr val="370AB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视皮层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486650" y="3886228"/>
            <a:ext cx="3514724" cy="14954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latin typeface="+mn-ea"/>
                <a:cs typeface="Calibri" pitchFamily="34" charset="0"/>
                <a:hlinkClick r:id="rId3" action="ppaction://hlinksldjump"/>
              </a:rPr>
              <a:t>答案：</a:t>
            </a:r>
            <a:r>
              <a:rPr lang="zh-CN" altLang="en-US" sz="2000" b="1" dirty="0" smtClean="0">
                <a:latin typeface="+mn-ea"/>
                <a:cs typeface="Calibri" pitchFamily="34" charset="0"/>
              </a:rPr>
              <a:t>视网膜；视皮层</a:t>
            </a:r>
            <a:endParaRPr lang="zh-CN" altLang="en-US" sz="2000" b="1" dirty="0" smtClean="0">
              <a:latin typeface="+mn-ea"/>
              <a:cs typeface="宋体" pitchFamily="2" charset="-122"/>
            </a:endParaRPr>
          </a:p>
          <a:p>
            <a:pPr marL="342900" indent="-342900"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2000" b="1" dirty="0" smtClean="0"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4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√</a:t>
            </a:r>
            <a:endParaRPr lang="zh-CN" altLang="zh-CN" sz="4800" b="1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57325" y="0"/>
            <a:ext cx="9144000" cy="1200150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测试练习模块</a:t>
            </a:r>
            <a:endParaRPr lang="en-US" altLang="zh-CN" sz="28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 flipH="1">
            <a:off x="654508" y="6412675"/>
            <a:ext cx="4950645" cy="9394"/>
          </a:xfrm>
          <a:prstGeom prst="line">
            <a:avLst/>
          </a:prstGeom>
          <a:ln w="10160">
            <a:solidFill>
              <a:srgbClr val="370AB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 descr="杭电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657" y="5940515"/>
            <a:ext cx="1602219" cy="425140"/>
          </a:xfrm>
          <a:prstGeom prst="rect">
            <a:avLst/>
          </a:prstGeom>
        </p:spPr>
      </p:pic>
      <p:pic>
        <p:nvPicPr>
          <p:cNvPr id="38" name="Picture 2" descr="C:\Users\lenovo\Desktop\QQ截图201912041622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160" y="5937663"/>
            <a:ext cx="438322" cy="428303"/>
          </a:xfrm>
          <a:prstGeom prst="rect">
            <a:avLst/>
          </a:prstGeom>
          <a:noFill/>
        </p:spPr>
      </p:pic>
      <p:sp>
        <p:nvSpPr>
          <p:cNvPr id="39" name="文本框 30"/>
          <p:cNvSpPr txBox="1"/>
          <p:nvPr/>
        </p:nvSpPr>
        <p:spPr>
          <a:xfrm>
            <a:off x="2746140" y="6018877"/>
            <a:ext cx="2508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 smtClean="0"/>
              <a:t>校实验技术专项</a:t>
            </a:r>
            <a:endParaRPr lang="zh-CN" altLang="en-US" sz="1400" b="1" dirty="0">
              <a:solidFill>
                <a:srgbClr val="270783"/>
              </a:solidFill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6047BB46-8659-4480-9D4B-18AB2B4FFEEB}"/>
              </a:ext>
            </a:extLst>
          </p:cNvPr>
          <p:cNvCxnSpPr>
            <a:cxnSpLocks/>
          </p:cNvCxnSpPr>
          <p:nvPr/>
        </p:nvCxnSpPr>
        <p:spPr>
          <a:xfrm>
            <a:off x="257175" y="1000125"/>
            <a:ext cx="1771650" cy="0"/>
          </a:xfrm>
          <a:prstGeom prst="line">
            <a:avLst/>
          </a:prstGeom>
          <a:ln>
            <a:solidFill>
              <a:srgbClr val="27078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2">
            <a:extLst>
              <a:ext uri="{FF2B5EF4-FFF2-40B4-BE49-F238E27FC236}">
                <a16:creationId xmlns="" xmlns:a16="http://schemas.microsoft.com/office/drawing/2014/main" id="{EA336ACC-21CA-4A0C-98C4-6C4A296D1D6C}"/>
              </a:ext>
            </a:extLst>
          </p:cNvPr>
          <p:cNvSpPr txBox="1"/>
          <p:nvPr/>
        </p:nvSpPr>
        <p:spPr>
          <a:xfrm>
            <a:off x="467698" y="516253"/>
            <a:ext cx="151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270783"/>
                </a:solidFill>
              </a:rPr>
              <a:t>实验概述</a:t>
            </a:r>
            <a:endParaRPr lang="zh-CN" altLang="en-US" sz="2400" b="1" dirty="0">
              <a:solidFill>
                <a:srgbClr val="270783"/>
              </a:solidFill>
            </a:endParaRPr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585786" y="1845633"/>
            <a:ext cx="8343901" cy="166909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595313" y="3726820"/>
            <a:ext cx="8229600" cy="171672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220764" y="1514480"/>
            <a:ext cx="10051138" cy="39004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zh-CN" sz="2400" b="1" dirty="0" smtClean="0">
                <a:latin typeface="+mn-ea"/>
                <a:cs typeface="Times New Roman" pitchFamily="18" charset="0"/>
              </a:rPr>
              <a:t>实验目的：</a:t>
            </a:r>
            <a:endParaRPr lang="en-US" altLang="zh-CN" sz="2400" b="1" dirty="0" smtClean="0">
              <a:latin typeface="+mn-ea"/>
              <a:cs typeface="Times New Roman" pitchFamily="18" charset="0"/>
            </a:endParaRPr>
          </a:p>
          <a:p>
            <a:pPr marL="342900" indent="-342900" algn="just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altLang="zh-CN" sz="2400" b="1" dirty="0" smtClean="0">
                <a:latin typeface="+mn-ea"/>
                <a:cs typeface="Times New Roman" pitchFamily="18" charset="0"/>
              </a:rPr>
              <a:t> </a:t>
            </a:r>
            <a:r>
              <a:rPr lang="zh-CN" altLang="zh-CN" sz="2400" b="1" dirty="0" smtClean="0">
                <a:latin typeface="+mn-ea"/>
                <a:cs typeface="Times New Roman" pitchFamily="18" charset="0"/>
              </a:rPr>
              <a:t>认识脑的结构组成</a:t>
            </a:r>
            <a:r>
              <a:rPr lang="zh-CN" altLang="en-US" sz="2400" b="1" dirty="0" smtClean="0">
                <a:latin typeface="+mn-ea"/>
                <a:cs typeface="Times New Roman" pitchFamily="18" charset="0"/>
              </a:rPr>
              <a:t>和基本</a:t>
            </a:r>
            <a:r>
              <a:rPr lang="zh-CN" altLang="zh-CN" sz="2400" b="1" dirty="0" smtClean="0">
                <a:latin typeface="+mn-ea"/>
                <a:cs typeface="Times New Roman" pitchFamily="18" charset="0"/>
              </a:rPr>
              <a:t>功能</a:t>
            </a:r>
            <a:endParaRPr lang="en-US" altLang="zh-CN" sz="2400" b="1" dirty="0" smtClean="0">
              <a:latin typeface="+mn-ea"/>
              <a:cs typeface="Times New Roman" pitchFamily="18" charset="0"/>
            </a:endParaRPr>
          </a:p>
          <a:p>
            <a:pPr marL="342900" indent="-342900" algn="just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zh-CN" altLang="en-US" sz="2400" b="1" dirty="0" smtClean="0">
                <a:latin typeface="+mn-ea"/>
                <a:cs typeface="Times New Roman" pitchFamily="18" charset="0"/>
              </a:rPr>
              <a:t>认识大脑</a:t>
            </a:r>
            <a:r>
              <a:rPr lang="zh-CN" altLang="zh-CN" sz="2400" b="1" dirty="0" smtClean="0">
                <a:latin typeface="+mn-ea"/>
                <a:cs typeface="Times New Roman" pitchFamily="18" charset="0"/>
              </a:rPr>
              <a:t>各个</a:t>
            </a:r>
            <a:r>
              <a:rPr lang="zh-CN" altLang="en-US" sz="2400" b="1" dirty="0" smtClean="0">
                <a:latin typeface="+mn-ea"/>
                <a:cs typeface="Times New Roman" pitchFamily="18" charset="0"/>
              </a:rPr>
              <a:t>功能脑区</a:t>
            </a:r>
            <a:endParaRPr lang="en-US" altLang="zh-CN" sz="2400" b="1" dirty="0" smtClean="0">
              <a:latin typeface="+mn-ea"/>
              <a:cs typeface="Times New Roman" pitchFamily="18" charset="0"/>
            </a:endParaRPr>
          </a:p>
          <a:p>
            <a:pPr marL="342900" indent="-342900" algn="just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zh-CN" altLang="zh-CN" sz="2400" b="1" dirty="0" smtClean="0">
                <a:latin typeface="+mn-ea"/>
                <a:cs typeface="Times New Roman" pitchFamily="18" charset="0"/>
              </a:rPr>
              <a:t>认识</a:t>
            </a:r>
            <a:r>
              <a:rPr lang="zh-CN" altLang="en-US" sz="2400" b="1" dirty="0" smtClean="0">
                <a:latin typeface="+mn-ea"/>
                <a:cs typeface="Times New Roman" pitchFamily="18" charset="0"/>
              </a:rPr>
              <a:t>神经系统感觉分析和运动控制</a:t>
            </a:r>
            <a:r>
              <a:rPr lang="zh-CN" altLang="zh-CN" sz="2400" b="1" dirty="0" smtClean="0">
                <a:latin typeface="+mn-ea"/>
                <a:cs typeface="Times New Roman" pitchFamily="18" charset="0"/>
              </a:rPr>
              <a:t>基本功能</a:t>
            </a:r>
            <a:r>
              <a:rPr lang="zh-CN" altLang="en-US" sz="2400" b="1" dirty="0" smtClean="0">
                <a:latin typeface="+mn-ea"/>
                <a:cs typeface="Times New Roman" pitchFamily="18" charset="0"/>
              </a:rPr>
              <a:t>的传导通路</a:t>
            </a:r>
            <a:endParaRPr lang="en-US" altLang="zh-CN" sz="2400" b="1" dirty="0" smtClean="0">
              <a:latin typeface="+mn-ea"/>
              <a:cs typeface="Times New Roman" pitchFamily="18" charset="0"/>
            </a:endParaRPr>
          </a:p>
          <a:p>
            <a:pPr marL="342900" indent="-342900" algn="just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zh-CN" altLang="zh-CN" sz="2400" b="1" dirty="0" smtClean="0">
                <a:latin typeface="+mn-ea"/>
                <a:cs typeface="Times New Roman" pitchFamily="18" charset="0"/>
              </a:rPr>
              <a:t>在</a:t>
            </a:r>
            <a:r>
              <a:rPr lang="zh-CN" altLang="en-US" sz="2400" b="1" dirty="0" smtClean="0">
                <a:latin typeface="+mn-ea"/>
                <a:cs typeface="Times New Roman" pitchFamily="18" charset="0"/>
              </a:rPr>
              <a:t>此</a:t>
            </a:r>
            <a:r>
              <a:rPr lang="zh-CN" altLang="zh-CN" sz="2400" b="1" dirty="0" smtClean="0">
                <a:latin typeface="+mn-ea"/>
                <a:cs typeface="Times New Roman" pitchFamily="18" charset="0"/>
              </a:rPr>
              <a:t>基础上进一步思考大脑的工作方式</a:t>
            </a:r>
            <a:endParaRPr lang="zh-CN" altLang="zh-CN" sz="2400" b="1" dirty="0">
              <a:latin typeface="+mn-ea"/>
              <a:cs typeface="Times New Roman" pitchFamily="18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716327" y="1428755"/>
            <a:ext cx="10885124" cy="40005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200" b="1" dirty="0" smtClean="0">
                <a:latin typeface="+mn-ea"/>
                <a:cs typeface="Times New Roman" pitchFamily="18" charset="0"/>
              </a:rPr>
              <a:t>实验原理：</a:t>
            </a:r>
            <a:endParaRPr lang="en-US" altLang="zh-CN" sz="2200" b="1" dirty="0" smtClean="0">
              <a:latin typeface="+mn-ea"/>
              <a:cs typeface="Times New Roman" pitchFamily="18" charset="0"/>
            </a:endParaRP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sz="2200" b="1" dirty="0" smtClean="0">
                <a:latin typeface="+mn-ea"/>
                <a:cs typeface="Times New Roman" pitchFamily="18" charset="0"/>
              </a:rPr>
              <a:t> </a:t>
            </a:r>
            <a:r>
              <a:rPr lang="zh-CN" altLang="zh-CN" sz="2200" b="1" dirty="0" smtClean="0">
                <a:latin typeface="+mn-ea"/>
                <a:cs typeface="Times New Roman" pitchFamily="18" charset="0"/>
              </a:rPr>
              <a:t>脑包括大脑、间脑、小脑、中脑、脑桥、延髓六部分，脑的各部分之间有着复杂的结构和功能联系，其信息活动是神经系统</a:t>
            </a:r>
            <a:r>
              <a:rPr lang="zh-CN" altLang="en-US" sz="2200" b="1" dirty="0" smtClean="0">
                <a:latin typeface="+mn-ea"/>
                <a:cs typeface="Times New Roman" pitchFamily="18" charset="0"/>
              </a:rPr>
              <a:t>基本功能和高级功能的基础</a:t>
            </a:r>
            <a:endParaRPr lang="en-US" altLang="zh-CN" sz="2200" b="1" dirty="0" smtClean="0">
              <a:latin typeface="+mn-ea"/>
              <a:cs typeface="Times New Roman" pitchFamily="18" charset="0"/>
            </a:endParaRP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sz="2200" b="1" dirty="0" smtClean="0">
                <a:latin typeface="+mn-ea"/>
                <a:cs typeface="Times New Roman" pitchFamily="18" charset="0"/>
              </a:rPr>
              <a:t> </a:t>
            </a:r>
            <a:r>
              <a:rPr lang="zh-CN" altLang="zh-CN" sz="2200" b="1" dirty="0" smtClean="0">
                <a:latin typeface="+mn-ea"/>
                <a:cs typeface="Times New Roman" pitchFamily="18" charset="0"/>
              </a:rPr>
              <a:t>感觉分析</a:t>
            </a:r>
            <a:r>
              <a:rPr lang="zh-CN" altLang="en-US" sz="2200" b="1" dirty="0" smtClean="0">
                <a:latin typeface="+mn-ea"/>
                <a:cs typeface="Times New Roman" pitchFamily="18" charset="0"/>
              </a:rPr>
              <a:t>和</a:t>
            </a:r>
            <a:r>
              <a:rPr lang="zh-CN" altLang="zh-CN" sz="2200" b="1" dirty="0" smtClean="0">
                <a:latin typeface="+mn-ea"/>
                <a:cs typeface="Times New Roman" pitchFamily="18" charset="0"/>
              </a:rPr>
              <a:t>运动控制</a:t>
            </a:r>
            <a:r>
              <a:rPr lang="zh-CN" altLang="en-US" sz="2200" b="1" dirty="0" smtClean="0">
                <a:latin typeface="+mn-ea"/>
                <a:cs typeface="Times New Roman" pitchFamily="18" charset="0"/>
              </a:rPr>
              <a:t>是神经系统的基本功能</a:t>
            </a:r>
            <a:endParaRPr lang="en-US" altLang="zh-CN" sz="2200" b="1" dirty="0" smtClean="0">
              <a:latin typeface="+mn-ea"/>
              <a:cs typeface="Times New Roman" pitchFamily="18" charset="0"/>
            </a:endParaRP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sz="2200" b="1" dirty="0" smtClean="0">
                <a:latin typeface="+mn-ea"/>
                <a:cs typeface="Times New Roman" pitchFamily="18" charset="0"/>
              </a:rPr>
              <a:t>感觉信息经由特异性和非特异性感觉投射系统分别投射到大脑皮层，形成感觉或维持大脑皮层的觉醒，躯体感觉信息投射具有一定规律</a:t>
            </a:r>
            <a:endParaRPr lang="en-US" altLang="zh-CN" sz="2200" b="1" dirty="0" smtClean="0">
              <a:latin typeface="+mn-ea"/>
              <a:cs typeface="Times New Roman" pitchFamily="18" charset="0"/>
            </a:endParaRPr>
          </a:p>
          <a:p>
            <a:pPr marL="342900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sz="2200" b="1" dirty="0" smtClean="0">
                <a:latin typeface="+mn-ea"/>
                <a:cs typeface="Times New Roman" pitchFamily="18" charset="0"/>
              </a:rPr>
              <a:t>大脑皮质运动区调节躯体运动的特征，下行调节运动的途径</a:t>
            </a:r>
            <a:r>
              <a:rPr lang="en-US" altLang="zh-CN" sz="2200" b="1" dirty="0" smtClean="0">
                <a:latin typeface="+mn-ea"/>
                <a:cs typeface="Times New Roman" pitchFamily="18" charset="0"/>
              </a:rPr>
              <a:t>——</a:t>
            </a:r>
            <a:r>
              <a:rPr lang="zh-CN" altLang="en-US" sz="2200" b="1" dirty="0" smtClean="0">
                <a:latin typeface="+mn-ea"/>
                <a:cs typeface="Times New Roman" pitchFamily="18" charset="0"/>
              </a:rPr>
              <a:t>锥体系和锥体外系</a:t>
            </a:r>
            <a:endParaRPr lang="zh-CN" altLang="zh-CN" sz="2200" b="1" dirty="0"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455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7225" y="1443841"/>
            <a:ext cx="109870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10</a:t>
            </a:r>
            <a:r>
              <a:rPr lang="zh-CN" altLang="en-US" sz="2000" b="1" dirty="0" smtClean="0"/>
              <a:t>、</a:t>
            </a:r>
            <a:r>
              <a:rPr lang="zh-CN" altLang="zh-CN" sz="2000" b="1" dirty="0" smtClean="0"/>
              <a:t>耳蜗对声波频率的分析</a:t>
            </a:r>
            <a:r>
              <a:rPr lang="zh-CN" altLang="en-US" sz="2000" b="1" dirty="0" smtClean="0"/>
              <a:t>，</a:t>
            </a:r>
            <a:r>
              <a:rPr lang="zh-CN" altLang="zh-CN" sz="2000" b="1" dirty="0" smtClean="0"/>
              <a:t>声音引起基底膜波动的行波是从耳蜗</a:t>
            </a:r>
            <a:r>
              <a:rPr lang="en-US" altLang="zh-CN" sz="2000" b="1" u="sng" dirty="0" smtClean="0"/>
              <a:t>         </a:t>
            </a:r>
            <a:r>
              <a:rPr lang="zh-CN" altLang="zh-CN" sz="2000" b="1" dirty="0" smtClean="0"/>
              <a:t>向</a:t>
            </a:r>
            <a:r>
              <a:rPr lang="en-US" altLang="zh-CN" sz="2000" b="1" u="sng" dirty="0" smtClean="0"/>
              <a:t>         </a:t>
            </a:r>
            <a:r>
              <a:rPr lang="zh-CN" altLang="zh-CN" sz="2000" b="1" dirty="0" smtClean="0"/>
              <a:t>不断推进的；行波在推进过程中，幅度逐渐增大，在基底膜的某一个部位，振幅达到</a:t>
            </a:r>
            <a:r>
              <a:rPr lang="en-US" altLang="zh-CN" sz="2000" b="1" u="sng" dirty="0" smtClean="0"/>
              <a:t>           </a:t>
            </a:r>
            <a:r>
              <a:rPr lang="zh-CN" altLang="zh-CN" sz="2000" b="1" dirty="0" smtClean="0"/>
              <a:t>，此后振动停止前进而逐渐消失；对不同频率的声波刺激，基底膜最大振幅所在的位置不同，声波频率越低，最大振幅的位置越靠近</a:t>
            </a:r>
            <a:r>
              <a:rPr lang="en-US" altLang="zh-CN" sz="2000" b="1" u="sng" dirty="0" smtClean="0"/>
              <a:t>         </a:t>
            </a:r>
            <a:r>
              <a:rPr lang="zh-CN" altLang="zh-CN" sz="2000" b="1" dirty="0" smtClean="0"/>
              <a:t>，声波频率越高，最大振幅的位置越靠近</a:t>
            </a:r>
            <a:r>
              <a:rPr lang="en-US" altLang="zh-CN" sz="2000" b="1" u="sng" dirty="0" smtClean="0"/>
              <a:t>         </a:t>
            </a:r>
            <a:r>
              <a:rPr lang="zh-CN" altLang="zh-CN" sz="2000" b="1" dirty="0" smtClean="0"/>
              <a:t>；行波振幅最大处，科蒂氏器的</a:t>
            </a:r>
            <a:r>
              <a:rPr lang="zh-CN" altLang="en-US" sz="2000" b="1" dirty="0" smtClean="0"/>
              <a:t>感受细胞</a:t>
            </a:r>
            <a:r>
              <a:rPr lang="zh-CN" altLang="zh-CN" sz="2000" b="1" dirty="0" smtClean="0"/>
              <a:t>受到的刺激最强，即靠近蜗底处基底膜上的毛细胞接受</a:t>
            </a:r>
            <a:r>
              <a:rPr lang="zh-CN" altLang="en-US" sz="2000" b="1" dirty="0" smtClean="0"/>
              <a:t>高</a:t>
            </a:r>
            <a:r>
              <a:rPr lang="zh-CN" altLang="zh-CN" sz="2000" b="1" dirty="0" smtClean="0"/>
              <a:t>频声刺激，靠近蜗顶处基底膜上的毛细胞接收</a:t>
            </a:r>
            <a:r>
              <a:rPr lang="zh-CN" altLang="en-US" sz="2000" b="1" dirty="0" smtClean="0"/>
              <a:t>低</a:t>
            </a:r>
            <a:r>
              <a:rPr lang="zh-CN" altLang="zh-CN" sz="2000" b="1" dirty="0" smtClean="0"/>
              <a:t>频声刺激，中间不同部位按频率高低依次排列。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457325" y="0"/>
            <a:ext cx="9144000" cy="1200150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测试练习模块</a:t>
            </a:r>
            <a:endParaRPr lang="en-US" altLang="zh-CN" sz="2800" b="1" dirty="0">
              <a:solidFill>
                <a:srgbClr val="FFFF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71612" y="4462463"/>
            <a:ext cx="9629775" cy="14954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 smtClean="0"/>
              <a:t>答案：底部；蜗顶；最大值；蜗顶；蜗底；感受细胞；高；低；地点编码</a:t>
            </a:r>
            <a:endParaRPr lang="zh-CN" altLang="en-US" sz="2000" b="1" dirty="0" smtClean="0">
              <a:latin typeface="+mn-ea"/>
              <a:cs typeface="宋体" pitchFamily="2" charset="-122"/>
            </a:endParaRPr>
          </a:p>
          <a:p>
            <a:pPr marL="342900" indent="-342900"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2000" b="1" dirty="0" smtClean="0"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4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√</a:t>
            </a:r>
            <a:endParaRPr lang="zh-CN" altLang="zh-CN" sz="4800" b="1" dirty="0">
              <a:solidFill>
                <a:srgbClr val="FF0000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644525"/>
            <a:ext cx="12192000" cy="106997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实验思考题模块</a:t>
            </a:r>
            <a:endParaRPr lang="zh-CN" altLang="en-US" sz="2800" b="1" dirty="0">
              <a:solidFill>
                <a:srgbClr val="FFFF00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003840" y="2830642"/>
            <a:ext cx="10388685" cy="168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/>
              <a:t>神经系统的基本组成和功能</a:t>
            </a:r>
            <a:endParaRPr lang="en-US" altLang="zh-CN" sz="2400" b="1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b="1" dirty="0" smtClean="0"/>
              <a:t>分析眼和耳等重要感觉器官的结构特点，思考人工耳蜗和人工视网膜等</a:t>
            </a:r>
            <a:r>
              <a:rPr lang="zh-CN" altLang="en-US" sz="2400" b="1" dirty="0" smtClean="0"/>
              <a:t>医工结合</a:t>
            </a:r>
            <a:r>
              <a:rPr lang="zh-CN" altLang="zh-CN" sz="2400" b="1" dirty="0" smtClean="0"/>
              <a:t>产品的生物学基础。</a:t>
            </a:r>
            <a:endParaRPr lang="en-US" altLang="zh-CN" sz="2400" b="1" dirty="0" smtClean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644525"/>
            <a:ext cx="12192000" cy="1069975"/>
          </a:xfrm>
          <a:prstGeom prst="rect">
            <a:avLst/>
          </a:prstGeom>
          <a:solidFill>
            <a:srgbClr val="0000FF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tIns="108000" bIns="108000" anchor="ctr"/>
          <a:lstStyle/>
          <a:p>
            <a:pPr algn="ctr"/>
            <a:r>
              <a:rPr lang="zh-CN" altLang="en-US" sz="2800" b="1" dirty="0" smtClean="0">
                <a:solidFill>
                  <a:srgbClr val="FFFF00"/>
                </a:solidFill>
                <a:latin typeface="+mj-ea"/>
                <a:cs typeface="Times New Roman" pitchFamily="18" charset="0"/>
              </a:rPr>
              <a:t>问题反馈模块模块和</a:t>
            </a:r>
            <a:r>
              <a:rPr lang="zh-CN" altLang="en-US" sz="2800" b="1" dirty="0" smtClean="0">
                <a:solidFill>
                  <a:srgbClr val="FFFF00"/>
                </a:solidFill>
                <a:latin typeface="+mj-ea"/>
                <a:ea typeface="+mj-ea"/>
                <a:cs typeface="Times New Roman" pitchFamily="18" charset="0"/>
              </a:rPr>
              <a:t>实验报告模块</a:t>
            </a:r>
            <a:endParaRPr lang="zh-CN" altLang="en-US" sz="2800" b="1" dirty="0">
              <a:solidFill>
                <a:srgbClr val="FFFF00"/>
              </a:solidFill>
              <a:latin typeface="+mj-ea"/>
              <a:ea typeface="+mj-ea"/>
              <a:cs typeface="Times New Roman" pitchFamily="18" charset="0"/>
            </a:endParaRPr>
          </a:p>
        </p:txBody>
      </p:sp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1432465" y="2200274"/>
            <a:ext cx="9997535" cy="4029075"/>
          </a:xfrm>
          <a:prstGeom prst="rect">
            <a:avLst/>
          </a:prstGeom>
          <a:noFill/>
          <a:ln w="19050">
            <a:solidFill>
              <a:srgbClr val="270783"/>
            </a:solidFill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latin typeface="+mn-ea"/>
              </a:rPr>
              <a:t>为了解同学们对大脑结构功能认知的学习情况，请大家在学习通平台上完成“脑科学测试”作业；</a:t>
            </a:r>
            <a:endParaRPr lang="en-US" altLang="zh-CN" sz="2400" b="1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latin typeface="+mn-ea"/>
              </a:rPr>
              <a:t>实验报告撰写要求</a:t>
            </a:r>
            <a:endParaRPr lang="en-US" altLang="zh-CN" sz="2400" b="1" dirty="0" smtClean="0">
              <a:latin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400" b="1" dirty="0" smtClean="0">
                <a:latin typeface="+mn-ea"/>
              </a:rPr>
              <a:t>      使用自动化学院电子版实验报告；</a:t>
            </a:r>
            <a:endParaRPr lang="en-US" altLang="zh-CN" sz="2400" b="1" dirty="0" smtClean="0">
              <a:latin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400" b="1" dirty="0" smtClean="0">
                <a:latin typeface="+mn-ea"/>
              </a:rPr>
              <a:t>      </a:t>
            </a:r>
            <a:r>
              <a:rPr lang="zh-CN" altLang="en-US" sz="2400" b="1" dirty="0" smtClean="0">
                <a:latin typeface="+mn-ea"/>
              </a:rPr>
              <a:t>实验报告内容包括实验目的、方法、结果、分析讨论和实验思考题等；</a:t>
            </a:r>
            <a:endParaRPr lang="en-US" altLang="zh-CN" sz="2400" b="1" dirty="0" smtClean="0">
              <a:latin typeface="+mn-ea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sz="2400" b="1" dirty="0" smtClean="0">
                <a:latin typeface="+mn-ea"/>
                <a:sym typeface="+mn-ea"/>
              </a:rPr>
              <a:t>2.  </a:t>
            </a:r>
            <a:r>
              <a:rPr lang="zh-CN" altLang="en-US" sz="2400" b="1" dirty="0" smtClean="0">
                <a:latin typeface="+mn-ea"/>
                <a:sym typeface="+mn-ea"/>
              </a:rPr>
              <a:t>完成实验报告，并在学习通平台按时提交</a:t>
            </a:r>
            <a:endParaRPr lang="zh-CN" altLang="en-US" sz="2400" b="1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="" xmlns:a16="http://schemas.microsoft.com/office/drawing/2014/main" id="{EA336ACC-21CA-4A0C-98C4-6C4A296D1D6C}"/>
              </a:ext>
            </a:extLst>
          </p:cNvPr>
          <p:cNvSpPr txBox="1"/>
          <p:nvPr/>
        </p:nvSpPr>
        <p:spPr>
          <a:xfrm>
            <a:off x="3214689" y="2230753"/>
            <a:ext cx="6357936" cy="2198372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3200" b="1" dirty="0" smtClean="0">
                <a:solidFill>
                  <a:srgbClr val="270783"/>
                </a:solidFill>
                <a:latin typeface="+mj-ea"/>
                <a:ea typeface="+mj-ea"/>
              </a:rPr>
              <a:t>自主学习模块</a:t>
            </a:r>
            <a:r>
              <a:rPr lang="en-US" altLang="zh-CN" sz="3200" b="1" dirty="0" smtClean="0">
                <a:solidFill>
                  <a:srgbClr val="270783"/>
                </a:solidFill>
                <a:latin typeface="+mj-ea"/>
                <a:ea typeface="+mj-ea"/>
              </a:rPr>
              <a:t>+</a:t>
            </a:r>
            <a:r>
              <a:rPr lang="zh-CN" altLang="en-US" sz="3200" b="1" dirty="0" smtClean="0">
                <a:solidFill>
                  <a:srgbClr val="270783"/>
                </a:solidFill>
                <a:latin typeface="+mj-ea"/>
                <a:ea typeface="+mj-ea"/>
              </a:rPr>
              <a:t>测试练习模块</a:t>
            </a:r>
            <a:endParaRPr lang="zh-CN" altLang="en-US" sz="3200" b="1" dirty="0">
              <a:solidFill>
                <a:srgbClr val="270783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 flipH="1" flipV="1">
            <a:off x="654508" y="6517069"/>
            <a:ext cx="4665637" cy="2484"/>
          </a:xfrm>
          <a:prstGeom prst="line">
            <a:avLst/>
          </a:prstGeom>
          <a:ln w="10160">
            <a:solidFill>
              <a:srgbClr val="370AB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 descr="杭电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657" y="6035515"/>
            <a:ext cx="1602219" cy="425140"/>
          </a:xfrm>
          <a:prstGeom prst="rect">
            <a:avLst/>
          </a:prstGeom>
        </p:spPr>
      </p:pic>
      <p:pic>
        <p:nvPicPr>
          <p:cNvPr id="62" name="Picture 2" descr="C:\Users\lenovo\Desktop\QQ截图2019120416221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0160" y="6032663"/>
            <a:ext cx="438322" cy="428303"/>
          </a:xfrm>
          <a:prstGeom prst="rect">
            <a:avLst/>
          </a:prstGeom>
          <a:noFill/>
        </p:spPr>
      </p:pic>
      <p:sp>
        <p:nvSpPr>
          <p:cNvPr id="24" name="文本框 30"/>
          <p:cNvSpPr txBox="1"/>
          <p:nvPr/>
        </p:nvSpPr>
        <p:spPr>
          <a:xfrm>
            <a:off x="2688989" y="6135226"/>
            <a:ext cx="2508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 smtClean="0"/>
              <a:t>校实验技术专项</a:t>
            </a:r>
            <a:endParaRPr lang="zh-CN" altLang="en-US" sz="1400" b="1" dirty="0">
              <a:solidFill>
                <a:srgbClr val="270783"/>
              </a:solidFill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263" name="Rectangle 47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9310" name="Rectangle 94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1100139" y="3291338"/>
            <a:ext cx="1771649" cy="646331"/>
          </a:xfrm>
          <a:prstGeom prst="rect">
            <a:avLst/>
          </a:prstGeom>
          <a:solidFill>
            <a:srgbClr val="99FF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latin typeface="Times New Roman" pitchFamily="18" charset="0"/>
              </a:rPr>
              <a:t>神经系统</a:t>
            </a:r>
            <a:endParaRPr lang="en-US" altLang="zh-CN" b="1" dirty="0" smtClean="0">
              <a:latin typeface="Times New Roman" pitchFamily="18" charset="0"/>
            </a:endParaRPr>
          </a:p>
          <a:p>
            <a:pPr algn="ctr"/>
            <a:r>
              <a:rPr lang="en-US" altLang="zh-CN" b="1" dirty="0" smtClean="0">
                <a:latin typeface="Times New Roman" pitchFamily="18" charset="0"/>
              </a:rPr>
              <a:t>Nervous </a:t>
            </a:r>
            <a:r>
              <a:rPr lang="en-US" altLang="zh-CN" b="1" dirty="0">
                <a:latin typeface="Times New Roman" pitchFamily="18" charset="0"/>
              </a:rPr>
              <a:t>System</a:t>
            </a:r>
            <a:endParaRPr lang="zh-CN" altLang="en-US" b="1" dirty="0">
              <a:latin typeface="Times New Roman" pitchFamily="18" charset="0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3457688" y="2357440"/>
            <a:ext cx="1785145" cy="646331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latin typeface="Times New Roman" pitchFamily="18" charset="0"/>
              </a:rPr>
              <a:t> </a:t>
            </a:r>
            <a:r>
              <a:rPr lang="zh-CN" altLang="en-US" b="1" dirty="0">
                <a:latin typeface="Times New Roman" pitchFamily="18" charset="0"/>
              </a:rPr>
              <a:t>中枢</a:t>
            </a:r>
            <a:r>
              <a:rPr lang="zh-CN" altLang="en-US" b="1" dirty="0" smtClean="0">
                <a:latin typeface="Times New Roman" pitchFamily="18" charset="0"/>
              </a:rPr>
              <a:t>部</a:t>
            </a:r>
            <a:endParaRPr lang="en-US" altLang="zh-CN" b="1" dirty="0" smtClean="0">
              <a:latin typeface="Times New Roman" pitchFamily="18" charset="0"/>
            </a:endParaRPr>
          </a:p>
          <a:p>
            <a:pPr algn="ctr"/>
            <a:r>
              <a:rPr lang="en-US" altLang="zh-CN" b="1" dirty="0" smtClean="0">
                <a:latin typeface="Times New Roman" pitchFamily="18" charset="0"/>
              </a:rPr>
              <a:t>Central </a:t>
            </a:r>
            <a:r>
              <a:rPr lang="en-US" altLang="zh-CN" b="1" dirty="0">
                <a:latin typeface="Times New Roman" pitchFamily="18" charset="0"/>
              </a:rPr>
              <a:t>part</a:t>
            </a:r>
            <a:endParaRPr lang="zh-CN" altLang="en-US" b="1" dirty="0">
              <a:latin typeface="Times New Roman" pitchFamily="18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3500552" y="4279944"/>
            <a:ext cx="1714500" cy="646331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itchFamily="18" charset="0"/>
              </a:rPr>
              <a:t>周围部</a:t>
            </a:r>
            <a:r>
              <a:rPr lang="en-US" altLang="zh-CN" b="1" dirty="0">
                <a:latin typeface="Times New Roman" pitchFamily="18" charset="0"/>
              </a:rPr>
              <a:t>Peripheral part</a:t>
            </a:r>
            <a:endParaRPr lang="zh-CN" altLang="en-US" b="1" dirty="0">
              <a:latin typeface="Times New Roman" pitchFamily="18" charset="0"/>
            </a:endParaRPr>
          </a:p>
        </p:txBody>
      </p:sp>
      <p:grpSp>
        <p:nvGrpSpPr>
          <p:cNvPr id="25" name="Group 5"/>
          <p:cNvGrpSpPr>
            <a:grpSpLocks/>
          </p:cNvGrpSpPr>
          <p:nvPr/>
        </p:nvGrpSpPr>
        <p:grpSpPr bwMode="auto">
          <a:xfrm>
            <a:off x="5519852" y="2085968"/>
            <a:ext cx="1460502" cy="1428751"/>
            <a:chOff x="0" y="0"/>
            <a:chExt cx="920" cy="900"/>
          </a:xfrm>
        </p:grpSpPr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13" y="0"/>
              <a:ext cx="907" cy="407"/>
            </a:xfrm>
            <a:prstGeom prst="rect">
              <a:avLst/>
            </a:prstGeom>
            <a:solidFill>
              <a:srgbClr val="99FFCC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latin typeface="Times New Roman" pitchFamily="18" charset="0"/>
                </a:rPr>
                <a:t>脑</a:t>
              </a:r>
              <a:endParaRPr lang="en-US" altLang="zh-CN" b="1" dirty="0" smtClean="0">
                <a:latin typeface="Times New Roman" pitchFamily="18" charset="0"/>
              </a:endParaRPr>
            </a:p>
            <a:p>
              <a:r>
                <a:rPr lang="en-US" altLang="zh-CN" b="1" dirty="0" smtClean="0">
                  <a:latin typeface="Times New Roman" pitchFamily="18" charset="0"/>
                </a:rPr>
                <a:t>Brain</a:t>
              </a:r>
              <a:endParaRPr lang="zh-CN" altLang="en-US" b="1" dirty="0">
                <a:latin typeface="Times New Roman" pitchFamily="18" charset="0"/>
              </a:endParaRP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0" y="493"/>
              <a:ext cx="831" cy="407"/>
            </a:xfrm>
            <a:prstGeom prst="rect">
              <a:avLst/>
            </a:prstGeom>
            <a:solidFill>
              <a:srgbClr val="99FFCC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Times New Roman" pitchFamily="18" charset="0"/>
                </a:rPr>
                <a:t>脊髓 </a:t>
              </a:r>
              <a:endParaRPr lang="en-US" altLang="zh-CN" b="1" dirty="0" smtClean="0">
                <a:latin typeface="Times New Roman" pitchFamily="18" charset="0"/>
              </a:endParaRPr>
            </a:p>
            <a:p>
              <a:r>
                <a:rPr lang="en-US" altLang="zh-CN" b="1" dirty="0" smtClean="0">
                  <a:latin typeface="Times New Roman" pitchFamily="18" charset="0"/>
                </a:rPr>
                <a:t>Spinal cord</a:t>
              </a:r>
              <a:endParaRPr lang="zh-CN" altLang="en-US" b="1" dirty="0">
                <a:latin typeface="Times New Roman" pitchFamily="18" charset="0"/>
              </a:endParaRPr>
            </a:p>
          </p:txBody>
        </p:sp>
      </p:grpSp>
      <p:sp>
        <p:nvSpPr>
          <p:cNvPr id="41" name="AutoShape 12"/>
          <p:cNvSpPr>
            <a:spLocks/>
          </p:cNvSpPr>
          <p:nvPr/>
        </p:nvSpPr>
        <p:spPr bwMode="auto">
          <a:xfrm>
            <a:off x="5229229" y="2100256"/>
            <a:ext cx="185737" cy="1219200"/>
          </a:xfrm>
          <a:prstGeom prst="leftBrace">
            <a:avLst>
              <a:gd name="adj1" fmla="val 133111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AutoShape 13"/>
          <p:cNvSpPr>
            <a:spLocks/>
          </p:cNvSpPr>
          <p:nvPr/>
        </p:nvSpPr>
        <p:spPr bwMode="auto">
          <a:xfrm>
            <a:off x="5248388" y="4038593"/>
            <a:ext cx="176436" cy="1178024"/>
          </a:xfrm>
          <a:prstGeom prst="leftBrace">
            <a:avLst>
              <a:gd name="adj1" fmla="val 79035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5" name="Picture 14" descr="8-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05109" y="1987719"/>
            <a:ext cx="3582016" cy="483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45"/>
          <p:cNvSpPr/>
          <p:nvPr/>
        </p:nvSpPr>
        <p:spPr>
          <a:xfrm>
            <a:off x="364345" y="1186926"/>
            <a:ext cx="5136342" cy="76944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神经系统的结构</a:t>
            </a:r>
            <a:endParaRPr lang="en-US" altLang="zh-CN" sz="2400" b="1" dirty="0" smtClean="0">
              <a:latin typeface="+mj-ea"/>
              <a:ea typeface="+mj-ea"/>
            </a:endParaRPr>
          </a:p>
          <a:p>
            <a:r>
              <a:rPr lang="en-US" altLang="zh-CN" sz="2000" b="1" dirty="0" smtClean="0">
                <a:latin typeface="+mj-ea"/>
                <a:ea typeface="+mj-ea"/>
              </a:rPr>
              <a:t>Structure of Nervous System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6100763" y="2343155"/>
            <a:ext cx="3543300" cy="2857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6324603" y="3109938"/>
            <a:ext cx="3590922" cy="190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utoShape 12"/>
          <p:cNvSpPr>
            <a:spLocks/>
          </p:cNvSpPr>
          <p:nvPr/>
        </p:nvSpPr>
        <p:spPr bwMode="auto">
          <a:xfrm>
            <a:off x="3090891" y="2800349"/>
            <a:ext cx="266672" cy="1743075"/>
          </a:xfrm>
          <a:prstGeom prst="leftBrace">
            <a:avLst>
              <a:gd name="adj1" fmla="val 133111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Rectangle 10"/>
          <p:cNvSpPr>
            <a:spLocks noChangeArrowheads="1"/>
          </p:cNvSpPr>
          <p:nvPr/>
        </p:nvSpPr>
        <p:spPr bwMode="auto">
          <a:xfrm>
            <a:off x="5471700" y="3919532"/>
            <a:ext cx="1896180" cy="646114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itchFamily="18" charset="0"/>
              </a:rPr>
              <a:t>12</a:t>
            </a:r>
            <a:r>
              <a:rPr lang="zh-CN" altLang="en-US" b="1" dirty="0">
                <a:latin typeface="Times New Roman" pitchFamily="18" charset="0"/>
              </a:rPr>
              <a:t>对</a:t>
            </a:r>
            <a:r>
              <a:rPr lang="zh-CN" altLang="en-US" b="1" dirty="0" smtClean="0">
                <a:latin typeface="Times New Roman" pitchFamily="18" charset="0"/>
              </a:rPr>
              <a:t>脑神经</a:t>
            </a:r>
            <a:endParaRPr lang="en-US" altLang="zh-CN" b="1" dirty="0" smtClean="0">
              <a:latin typeface="Times New Roman" pitchFamily="18" charset="0"/>
            </a:endParaRPr>
          </a:p>
          <a:p>
            <a:r>
              <a:rPr lang="en-US" altLang="zh-CN" b="1" dirty="0" smtClean="0">
                <a:latin typeface="Times New Roman" pitchFamily="18" charset="0"/>
              </a:rPr>
              <a:t>Cranial nerves</a:t>
            </a:r>
            <a:endParaRPr lang="zh-CN" altLang="en-US" b="1" dirty="0">
              <a:latin typeface="Times New Roman" pitchFamily="18" charset="0"/>
            </a:endParaRP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5522852" y="4725983"/>
            <a:ext cx="1800930" cy="646114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itchFamily="18" charset="0"/>
              </a:rPr>
              <a:t>31</a:t>
            </a:r>
            <a:r>
              <a:rPr lang="zh-CN" altLang="en-US" b="1" dirty="0">
                <a:latin typeface="Times New Roman" pitchFamily="18" charset="0"/>
              </a:rPr>
              <a:t>对</a:t>
            </a:r>
            <a:r>
              <a:rPr lang="zh-CN" altLang="en-US" b="1" dirty="0" smtClean="0">
                <a:latin typeface="Times New Roman" pitchFamily="18" charset="0"/>
              </a:rPr>
              <a:t>脊神经</a:t>
            </a:r>
            <a:endParaRPr lang="en-US" altLang="zh-CN" b="1" dirty="0" smtClean="0">
              <a:latin typeface="Times New Roman" pitchFamily="18" charset="0"/>
            </a:endParaRPr>
          </a:p>
          <a:p>
            <a:r>
              <a:rPr lang="en-US" altLang="zh-CN" b="1" dirty="0" smtClean="0">
                <a:latin typeface="Times New Roman" pitchFamily="18" charset="0"/>
              </a:rPr>
              <a:t>Spinal nerves</a:t>
            </a:r>
            <a:endParaRPr lang="zh-CN" altLang="en-US" b="1" dirty="0">
              <a:latin typeface="Times New Roman" pitchFamily="18" charset="0"/>
            </a:endParaRPr>
          </a:p>
        </p:txBody>
      </p:sp>
      <p:sp>
        <p:nvSpPr>
          <p:cNvPr id="52" name="Rectangle 11"/>
          <p:cNvSpPr>
            <a:spLocks noChangeArrowheads="1"/>
          </p:cNvSpPr>
          <p:nvPr/>
        </p:nvSpPr>
        <p:spPr bwMode="auto">
          <a:xfrm>
            <a:off x="3988269" y="5891211"/>
            <a:ext cx="2950986" cy="584201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Times New Roman" pitchFamily="18" charset="0"/>
              </a:rPr>
              <a:t>自主神经系统</a:t>
            </a:r>
            <a:endParaRPr lang="en-US" altLang="zh-CN" sz="1600" b="1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r>
              <a:rPr lang="en-US" altLang="zh-CN" sz="1600" b="1" dirty="0" smtClean="0">
                <a:latin typeface="Times New Roman" pitchFamily="18" charset="0"/>
              </a:rPr>
              <a:t>Autonomic Nervous System</a:t>
            </a:r>
            <a:endParaRPr lang="zh-CN" altLang="en-US" sz="1600" b="1" dirty="0">
              <a:latin typeface="Times New Roman" pitchFamily="18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6872288" y="3571876"/>
            <a:ext cx="2514599" cy="14858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838007" y="5063328"/>
            <a:ext cx="2534593" cy="5373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上箭头 58"/>
          <p:cNvSpPr/>
          <p:nvPr/>
        </p:nvSpPr>
        <p:spPr>
          <a:xfrm>
            <a:off x="4371965" y="5029200"/>
            <a:ext cx="400050" cy="81438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752820" y="5288246"/>
            <a:ext cx="2162330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属于周围神经系统，是脑神经和脊神经的一部分，负责内脏运动调节</a:t>
            </a:r>
            <a:endParaRPr lang="zh-CN" altLang="en-US" sz="1200" b="1" dirty="0"/>
          </a:p>
        </p:txBody>
      </p:sp>
      <p:sp>
        <p:nvSpPr>
          <p:cNvPr id="53" name="动作按钮: 前进或下一项 52">
            <a:hlinkClick r:id="rId6" action="ppaction://hlinksldjump" highlightClick="1"/>
          </p:cNvPr>
          <p:cNvSpPr/>
          <p:nvPr/>
        </p:nvSpPr>
        <p:spPr>
          <a:xfrm>
            <a:off x="900111" y="5172075"/>
            <a:ext cx="671514" cy="685799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>
            <a:extLst>
              <a:ext uri="{FF2B5EF4-FFF2-40B4-BE49-F238E27FC236}">
                <a16:creationId xmlns="" xmlns:a16="http://schemas.microsoft.com/office/drawing/2014/main" id="{6047BB46-8659-4480-9D4B-18AB2B4FFEEB}"/>
              </a:ext>
            </a:extLst>
          </p:cNvPr>
          <p:cNvCxnSpPr>
            <a:cxnSpLocks/>
          </p:cNvCxnSpPr>
          <p:nvPr/>
        </p:nvCxnSpPr>
        <p:spPr>
          <a:xfrm flipV="1">
            <a:off x="342900" y="985839"/>
            <a:ext cx="2314575" cy="28574"/>
          </a:xfrm>
          <a:prstGeom prst="line">
            <a:avLst/>
          </a:prstGeom>
          <a:ln>
            <a:solidFill>
              <a:srgbClr val="27078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2">
            <a:extLst>
              <a:ext uri="{FF2B5EF4-FFF2-40B4-BE49-F238E27FC236}">
                <a16:creationId xmlns="" xmlns:a16="http://schemas.microsoft.com/office/drawing/2014/main" id="{EA336ACC-21CA-4A0C-98C4-6C4A296D1D6C}"/>
              </a:ext>
            </a:extLst>
          </p:cNvPr>
          <p:cNvSpPr txBox="1"/>
          <p:nvPr/>
        </p:nvSpPr>
        <p:spPr>
          <a:xfrm>
            <a:off x="467697" y="516253"/>
            <a:ext cx="243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自主学习模块</a:t>
            </a:r>
            <a:endParaRPr lang="zh-CN" alt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34914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41" grpId="1" animBg="1"/>
      <p:bldP spid="42" grpId="0" animBg="1"/>
      <p:bldP spid="47" grpId="0" animBg="1"/>
      <p:bldP spid="50" grpId="0" animBg="1"/>
      <p:bldP spid="51" grpId="0" animBg="1"/>
      <p:bldP spid="52" grpId="0" animBg="1"/>
      <p:bldP spid="5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245219"/>
            <a:ext cx="5586413" cy="912068"/>
          </a:xfrm>
          <a:prstGeom prst="rect">
            <a:avLst/>
          </a:prstGeom>
          <a:solidFill>
            <a:srgbClr val="99FFCC"/>
          </a:solidFill>
        </p:spPr>
        <p:txBody>
          <a:bodyPr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中枢神经系统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/>
            </a:r>
            <a:b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</a:b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itchFamily="18" charset="0"/>
              </a:rPr>
              <a:t>Central Nervous System</a:t>
            </a:r>
            <a:r>
              <a:rPr lang="en-US" altLang="zh-CN" sz="2400" b="1" dirty="0" smtClean="0">
                <a:latin typeface="+mj-ea"/>
                <a:ea typeface="+mj-ea"/>
                <a:cs typeface="Times New Roman" pitchFamily="18" charset="0"/>
              </a:rPr>
              <a:t> (CNS)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itchFamily="18" charset="0"/>
            </a:endParaRPr>
          </a:p>
        </p:txBody>
      </p:sp>
      <p:pic>
        <p:nvPicPr>
          <p:cNvPr id="8" name="图片 7" descr="图片1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3570" y="1071563"/>
            <a:ext cx="2790819" cy="48434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1985952" y="5557843"/>
            <a:ext cx="5029200" cy="105727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脑和脊髓侧面观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脑和脊髓被骨保护着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The brain and spinal cord are protected by bone.</a:t>
            </a:r>
          </a:p>
        </p:txBody>
      </p:sp>
      <p:sp>
        <p:nvSpPr>
          <p:cNvPr id="9" name="矩形 8"/>
          <p:cNvSpPr/>
          <p:nvPr/>
        </p:nvSpPr>
        <p:spPr>
          <a:xfrm>
            <a:off x="5886440" y="2928938"/>
            <a:ext cx="495300" cy="184308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eaVert" wrap="square">
            <a:noAutofit/>
          </a:bodyPr>
          <a:lstStyle/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脊柱生理弯曲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右大括号 9"/>
          <p:cNvSpPr/>
          <p:nvPr/>
        </p:nvSpPr>
        <p:spPr>
          <a:xfrm>
            <a:off x="5472103" y="2157413"/>
            <a:ext cx="328613" cy="3357562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1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2375" y="1"/>
            <a:ext cx="3479023" cy="30146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7072312" y="2711231"/>
            <a:ext cx="451485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脊髓被保护在椎管内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    The spinal cord is protected by vertebra</a:t>
            </a:r>
          </a:p>
        </p:txBody>
      </p:sp>
      <p:pic>
        <p:nvPicPr>
          <p:cNvPr id="12" name="图片 11" descr="图片1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5249" y="3516300"/>
            <a:ext cx="3328987" cy="2527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85851" y="2986090"/>
            <a:ext cx="1028587" cy="923330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中枢神经系统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CNS</a:t>
            </a:r>
            <a:endParaRPr lang="zh-CN" altLang="en-US" b="1" dirty="0">
              <a:latin typeface="Times New Roman" pitchFamily="18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 bwMode="auto">
          <a:xfrm>
            <a:off x="1576502" y="2814612"/>
            <a:ext cx="1460502" cy="1428751"/>
            <a:chOff x="0" y="0"/>
            <a:chExt cx="920" cy="900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3" y="0"/>
              <a:ext cx="907" cy="407"/>
            </a:xfrm>
            <a:prstGeom prst="rect">
              <a:avLst/>
            </a:prstGeom>
            <a:solidFill>
              <a:srgbClr val="99FFCC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latin typeface="Times New Roman" pitchFamily="18" charset="0"/>
                </a:rPr>
                <a:t>脑</a:t>
              </a:r>
              <a:endParaRPr lang="en-US" altLang="zh-CN" b="1" dirty="0" smtClean="0">
                <a:latin typeface="Times New Roman" pitchFamily="18" charset="0"/>
              </a:endParaRPr>
            </a:p>
            <a:p>
              <a:r>
                <a:rPr lang="en-US" altLang="zh-CN" b="1" dirty="0" smtClean="0">
                  <a:latin typeface="Times New Roman" pitchFamily="18" charset="0"/>
                </a:rPr>
                <a:t>Brain</a:t>
              </a:r>
              <a:endParaRPr lang="zh-CN" altLang="en-US" b="1" dirty="0">
                <a:latin typeface="Times New Roman" pitchFamily="18" charset="0"/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0" y="493"/>
              <a:ext cx="831" cy="407"/>
            </a:xfrm>
            <a:prstGeom prst="rect">
              <a:avLst/>
            </a:prstGeom>
            <a:solidFill>
              <a:srgbClr val="99FFCC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Times New Roman" pitchFamily="18" charset="0"/>
                </a:rPr>
                <a:t>脊髓 </a:t>
              </a:r>
              <a:endParaRPr lang="en-US" altLang="zh-CN" b="1" dirty="0" smtClean="0">
                <a:latin typeface="Times New Roman" pitchFamily="18" charset="0"/>
              </a:endParaRPr>
            </a:p>
            <a:p>
              <a:r>
                <a:rPr lang="en-US" altLang="zh-CN" b="1" dirty="0" smtClean="0">
                  <a:latin typeface="Times New Roman" pitchFamily="18" charset="0"/>
                </a:rPr>
                <a:t>Spinal cord</a:t>
              </a:r>
              <a:endParaRPr lang="zh-CN" altLang="en-US" b="1" dirty="0">
                <a:latin typeface="Times New Roman" pitchFamily="18" charset="0"/>
              </a:endParaRPr>
            </a:p>
          </p:txBody>
        </p:sp>
      </p:grpSp>
      <p:sp>
        <p:nvSpPr>
          <p:cNvPr id="17" name="AutoShape 12"/>
          <p:cNvSpPr>
            <a:spLocks/>
          </p:cNvSpPr>
          <p:nvPr/>
        </p:nvSpPr>
        <p:spPr bwMode="auto">
          <a:xfrm>
            <a:off x="1285879" y="2828900"/>
            <a:ext cx="185737" cy="1219200"/>
          </a:xfrm>
          <a:prstGeom prst="leftBrace">
            <a:avLst>
              <a:gd name="adj1" fmla="val 133111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358064" y="5844753"/>
            <a:ext cx="3943350" cy="77035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脊髓的解剖结构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Anatomy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of the spinal cord.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7" grpId="0" animBg="1"/>
      <p:bldP spid="17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 flipV="1">
            <a:off x="654508" y="6517069"/>
            <a:ext cx="4665637" cy="2484"/>
          </a:xfrm>
          <a:prstGeom prst="line">
            <a:avLst/>
          </a:prstGeom>
          <a:ln w="10160">
            <a:solidFill>
              <a:srgbClr val="370AB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杭电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657" y="6035515"/>
            <a:ext cx="1602219" cy="425140"/>
          </a:xfrm>
          <a:prstGeom prst="rect">
            <a:avLst/>
          </a:prstGeom>
        </p:spPr>
      </p:pic>
      <p:pic>
        <p:nvPicPr>
          <p:cNvPr id="4" name="Picture 2" descr="C:\Users\lenovo\Desktop\QQ截图201912041622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160" y="6032663"/>
            <a:ext cx="438322" cy="428303"/>
          </a:xfrm>
          <a:prstGeom prst="rect">
            <a:avLst/>
          </a:prstGeom>
          <a:noFill/>
        </p:spPr>
      </p:pic>
      <p:sp>
        <p:nvSpPr>
          <p:cNvPr id="5" name="文本框 30"/>
          <p:cNvSpPr txBox="1"/>
          <p:nvPr/>
        </p:nvSpPr>
        <p:spPr>
          <a:xfrm>
            <a:off x="2831865" y="6120938"/>
            <a:ext cx="2508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 smtClean="0"/>
              <a:t>校实验技术专项</a:t>
            </a:r>
            <a:endParaRPr lang="zh-CN" altLang="en-US" sz="1400" b="1" dirty="0">
              <a:solidFill>
                <a:srgbClr val="270783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271458" y="2889868"/>
            <a:ext cx="1195465" cy="830997"/>
          </a:xfrm>
          <a:prstGeom prst="rect">
            <a:avLst/>
          </a:prstGeom>
          <a:solidFill>
            <a:srgbClr val="99FF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Times New Roman" pitchFamily="18" charset="0"/>
              </a:rPr>
              <a:t>脑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 algn="ctr"/>
            <a:r>
              <a:rPr lang="en-US" altLang="zh-CN" sz="2400" b="1" dirty="0" smtClean="0">
                <a:latin typeface="Times New Roman" pitchFamily="18" charset="0"/>
              </a:rPr>
              <a:t>Brain</a:t>
            </a:r>
            <a:endParaRPr lang="zh-CN" altLang="en-US" sz="2400" b="1" dirty="0">
              <a:latin typeface="Times New Roman" pitchFamily="18" charset="0"/>
            </a:endParaRPr>
          </a:p>
        </p:txBody>
      </p:sp>
      <p:sp>
        <p:nvSpPr>
          <p:cNvPr id="23" name="AutoShape 12"/>
          <p:cNvSpPr>
            <a:spLocks/>
          </p:cNvSpPr>
          <p:nvPr/>
        </p:nvSpPr>
        <p:spPr bwMode="auto">
          <a:xfrm>
            <a:off x="3552902" y="1413037"/>
            <a:ext cx="185737" cy="1219200"/>
          </a:xfrm>
          <a:prstGeom prst="leftBrace">
            <a:avLst>
              <a:gd name="adj1" fmla="val 133111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AutoShape 13"/>
          <p:cNvSpPr>
            <a:spLocks/>
          </p:cNvSpPr>
          <p:nvPr/>
        </p:nvSpPr>
        <p:spPr bwMode="auto">
          <a:xfrm>
            <a:off x="3572061" y="3062345"/>
            <a:ext cx="176436" cy="1178024"/>
          </a:xfrm>
          <a:prstGeom prst="leftBrace">
            <a:avLst>
              <a:gd name="adj1" fmla="val 79035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AutoShape 12"/>
          <p:cNvSpPr>
            <a:spLocks/>
          </p:cNvSpPr>
          <p:nvPr/>
        </p:nvSpPr>
        <p:spPr bwMode="auto">
          <a:xfrm>
            <a:off x="1628876" y="2041692"/>
            <a:ext cx="326866" cy="2716031"/>
          </a:xfrm>
          <a:prstGeom prst="leftBrace">
            <a:avLst>
              <a:gd name="adj1" fmla="val 133111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1982938" y="1831560"/>
            <a:ext cx="1447800" cy="769441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itchFamily="18" charset="0"/>
              </a:rPr>
              <a:t>   </a:t>
            </a:r>
            <a:r>
              <a:rPr lang="zh-CN" altLang="en-US" sz="2400" b="1" dirty="0" smtClean="0">
                <a:latin typeface="Times New Roman" pitchFamily="18" charset="0"/>
              </a:rPr>
              <a:t>大脑</a:t>
            </a:r>
            <a:r>
              <a:rPr lang="en-US" altLang="zh-CN" sz="2000" b="1" dirty="0" smtClean="0">
                <a:latin typeface="Times New Roman" pitchFamily="18" charset="0"/>
              </a:rPr>
              <a:t>Cerebrum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3853135" y="2858757"/>
            <a:ext cx="2304256" cy="163121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2000" b="1" dirty="0" smtClean="0">
                <a:latin typeface="Times New Roman" pitchFamily="18" charset="0"/>
              </a:rPr>
              <a:t>中脑</a:t>
            </a:r>
            <a:endParaRPr lang="en-US" altLang="zh-CN" sz="2000" b="1" dirty="0" smtClean="0">
              <a:latin typeface="Times New Roman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2000" b="1" dirty="0" err="1" smtClean="0">
                <a:latin typeface="Times New Roman" pitchFamily="18" charset="0"/>
              </a:rPr>
              <a:t>Mesencephalon</a:t>
            </a:r>
            <a:r>
              <a:rPr lang="zh-CN" altLang="en-US" sz="2000" b="1" dirty="0" smtClean="0">
                <a:latin typeface="Times New Roman" pitchFamily="18" charset="0"/>
              </a:rPr>
              <a:t>  </a:t>
            </a:r>
            <a:endParaRPr lang="zh-CN" altLang="en-US" sz="2000" b="1" dirty="0">
              <a:latin typeface="Times New Roman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2000" b="1" dirty="0" smtClean="0">
                <a:latin typeface="Times New Roman" pitchFamily="18" charset="0"/>
              </a:rPr>
              <a:t>脑桥</a:t>
            </a:r>
            <a:endParaRPr lang="en-US" altLang="zh-CN" sz="2000" b="1" dirty="0" smtClean="0">
              <a:latin typeface="Times New Roman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2000" b="1" dirty="0" smtClean="0">
                <a:latin typeface="Times New Roman" pitchFamily="18" charset="0"/>
              </a:rPr>
              <a:t> </a:t>
            </a:r>
            <a:r>
              <a:rPr lang="en-US" altLang="zh-CN" sz="2000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Pons</a:t>
            </a:r>
            <a:endParaRPr lang="zh-CN" altLang="en-US" sz="2000" b="1" dirty="0">
              <a:latin typeface="Times New Roman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zh-CN" altLang="en-US" sz="2000" b="1" dirty="0">
                <a:latin typeface="Times New Roman" pitchFamily="18" charset="0"/>
              </a:rPr>
              <a:t>延髓 </a:t>
            </a:r>
            <a:endParaRPr lang="en-US" altLang="zh-CN" sz="2000" b="1" dirty="0" smtClean="0">
              <a:latin typeface="Times New Roman" pitchFamily="18" charset="0"/>
            </a:endParaRPr>
          </a:p>
          <a:p>
            <a:pPr algn="just">
              <a:lnSpc>
                <a:spcPts val="2000"/>
              </a:lnSpc>
            </a:pPr>
            <a:r>
              <a:rPr lang="en-US" altLang="zh-CN" sz="2000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Medulla oblongata</a:t>
            </a:r>
            <a:r>
              <a:rPr lang="zh-CN" altLang="en-US" sz="2000" b="1" dirty="0" smtClean="0">
                <a:latin typeface="Times New Roman" pitchFamily="18" charset="0"/>
              </a:rPr>
              <a:t> 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1984343" y="3060364"/>
            <a:ext cx="1584176" cy="830997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itchFamily="18" charset="0"/>
              </a:rPr>
              <a:t>   </a:t>
            </a:r>
            <a:r>
              <a:rPr lang="zh-CN" altLang="en-US" sz="2400" b="1" dirty="0">
                <a:latin typeface="Times New Roman" pitchFamily="18" charset="0"/>
                <a:hlinkClick r:id="rId4" action="ppaction://hlinksldjump"/>
              </a:rPr>
              <a:t>脑干</a:t>
            </a:r>
            <a:endParaRPr lang="en-US" altLang="zh-CN" sz="2400" b="1" dirty="0">
              <a:latin typeface="Times New Roman" pitchFamily="18" charset="0"/>
            </a:endParaRPr>
          </a:p>
          <a:p>
            <a:r>
              <a:rPr lang="en-US" altLang="zh-CN" sz="2400" b="1" dirty="0">
                <a:latin typeface="Times New Roman" pitchFamily="18" charset="0"/>
              </a:rPr>
              <a:t> 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Brain stem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3866721" y="1202576"/>
            <a:ext cx="2114872" cy="1579920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</a:rPr>
              <a:t>端脑</a:t>
            </a:r>
            <a:endParaRPr lang="en-US" altLang="zh-CN" sz="2000" b="1" dirty="0" smtClean="0">
              <a:latin typeface="Times New Roman" pitchFamily="18" charset="0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zh-CN" sz="2000" b="1" dirty="0" err="1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Telencephalon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zh-CN" altLang="en-US" sz="2000" b="1" dirty="0" smtClean="0">
                <a:latin typeface="Times New Roman" pitchFamily="18" charset="0"/>
              </a:rPr>
              <a:t>间脑</a:t>
            </a:r>
            <a:endParaRPr lang="en-US" altLang="zh-CN" sz="2000" b="1" dirty="0" smtClean="0">
              <a:latin typeface="Times New Roman" pitchFamily="18" charset="0"/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altLang="zh-CN" sz="2000" b="1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Diencephalon</a:t>
            </a:r>
            <a:endParaRPr lang="zh-CN" altLang="en-US" sz="2000" b="1" dirty="0">
              <a:latin typeface="Times New Roman" pitchFamily="18" charset="0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896827" y="4437764"/>
            <a:ext cx="1546456" cy="830997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Times New Roman" pitchFamily="18" charset="0"/>
              </a:rPr>
              <a:t>小脑</a:t>
            </a:r>
            <a:endParaRPr lang="en-US" altLang="zh-CN" sz="2400" b="1" dirty="0" smtClean="0">
              <a:latin typeface="Times New Roman" pitchFamily="18" charset="0"/>
            </a:endParaRPr>
          </a:p>
          <a:p>
            <a:pPr algn="ctr"/>
            <a:r>
              <a:rPr lang="zh-CN" altLang="en-US" sz="2400" b="1" dirty="0" smtClean="0">
                <a:latin typeface="Times New Roman" pitchFamily="18" charset="0"/>
              </a:rPr>
              <a:t> 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cerebellum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zh-CN" sz="2400" b="1" dirty="0">
              <a:latin typeface="+mn-ea"/>
            </a:endParaRPr>
          </a:p>
        </p:txBody>
      </p:sp>
      <p:pic>
        <p:nvPicPr>
          <p:cNvPr id="40" name="图片 39" descr="脑内侧面观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5096" y="529549"/>
            <a:ext cx="5674024" cy="4413912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 flipV="1">
            <a:off x="4543420" y="1414448"/>
            <a:ext cx="3071813" cy="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538657" y="2181216"/>
            <a:ext cx="4148138" cy="4476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4467220" y="3024179"/>
            <a:ext cx="3962400" cy="3333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452932" y="3567104"/>
            <a:ext cx="3819526" cy="1047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4495795" y="3995729"/>
            <a:ext cx="3919538" cy="14763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3681408" y="4171936"/>
            <a:ext cx="5434012" cy="7667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4"/>
          <p:cNvSpPr>
            <a:spLocks noChangeArrowheads="1"/>
          </p:cNvSpPr>
          <p:nvPr/>
        </p:nvSpPr>
        <p:spPr bwMode="auto">
          <a:xfrm>
            <a:off x="6386508" y="4939977"/>
            <a:ext cx="566261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人脑矢状切面观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Sagittal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section showing major parts of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human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brain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3" name="动作按钮: 前进或下一项 32">
            <a:hlinkClick r:id="rId6" action="ppaction://hlinksldjump" highlightClick="1"/>
          </p:cNvPr>
          <p:cNvSpPr/>
          <p:nvPr/>
        </p:nvSpPr>
        <p:spPr>
          <a:xfrm>
            <a:off x="457195" y="4757723"/>
            <a:ext cx="713804" cy="74295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357439" y="1885950"/>
            <a:ext cx="7286624" cy="21288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</a:rPr>
              <a:t>脑干连接大脑和脊髓，含有很多重要的神经中枢，你知道脑干在脑的什么位置吗？</a:t>
            </a:r>
            <a:endParaRPr lang="en-US" altLang="zh-CN" sz="2400" b="1" dirty="0" smtClean="0">
              <a:latin typeface="+mn-ea"/>
              <a:cs typeface="Times New Roman" pitchFamily="18" charset="0"/>
            </a:endParaRPr>
          </a:p>
          <a:p>
            <a:pPr marL="342900" indent="-342900" algn="ctr"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b="1" dirty="0" smtClean="0">
                <a:latin typeface="+mn-ea"/>
                <a:cs typeface="Times New Roman" pitchFamily="18" charset="0"/>
              </a:rPr>
              <a:t>让我们一起来认识脑干吧！</a:t>
            </a:r>
            <a:endParaRPr lang="zh-CN" altLang="zh-CN" sz="2400" b="1" dirty="0">
              <a:latin typeface="+mn-ea"/>
              <a:cs typeface="Times New Roman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09823" y="635545"/>
            <a:ext cx="2552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+mj-ea"/>
                <a:ea typeface="+mj-ea"/>
              </a:rPr>
              <a:t>脑干 </a:t>
            </a:r>
            <a:r>
              <a:rPr lang="en-US" altLang="zh-CN" sz="2400" b="1" dirty="0" smtClean="0">
                <a:latin typeface="+mj-ea"/>
                <a:ea typeface="+mj-ea"/>
              </a:rPr>
              <a:t>Brain stem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772407" y="5632892"/>
            <a:ext cx="3336032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大脑底面观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Bottom aspect of the brain</a:t>
            </a:r>
            <a:endParaRPr lang="zh-CN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843" y="1266228"/>
            <a:ext cx="4719637" cy="265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22577" y="3943373"/>
            <a:ext cx="3336032" cy="9284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脑干在脑中的位置 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蓝色部分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The location of brain stem in the brain (blue part)</a:t>
            </a:r>
            <a:endParaRPr lang="zh-CN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7" descr="159s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 b="7654"/>
          <a:stretch>
            <a:fillRect/>
          </a:stretch>
        </p:blipFill>
        <p:spPr bwMode="auto">
          <a:xfrm>
            <a:off x="4225996" y="2338466"/>
            <a:ext cx="4308403" cy="324896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" name="Picture 8" descr="144s"/>
          <p:cNvPicPr>
            <a:picLocks noChangeAspect="1" noChangeArrowheads="1"/>
          </p:cNvPicPr>
          <p:nvPr/>
        </p:nvPicPr>
        <p:blipFill>
          <a:blip r:embed="rId4" cstate="print">
            <a:lum contrast="24000"/>
          </a:blip>
          <a:srcRect/>
          <a:stretch>
            <a:fillRect/>
          </a:stretch>
        </p:blipFill>
        <p:spPr bwMode="auto">
          <a:xfrm>
            <a:off x="7854846" y="985570"/>
            <a:ext cx="4142282" cy="272615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481213" y="3446198"/>
            <a:ext cx="3336032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noAutofit/>
          </a:bodyPr>
          <a:lstStyle/>
          <a:p>
            <a:pPr marL="342900" indent="-342900" algn="ctr"/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脑干腹侧面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Ventral aspect of the brain stem</a:t>
            </a:r>
            <a:endParaRPr lang="zh-CN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029325" y="3657600"/>
            <a:ext cx="671513" cy="1343025"/>
          </a:xfrm>
          <a:prstGeom prst="ellipse">
            <a:avLst/>
          </a:prstGeom>
          <a:noFill/>
          <a:ln w="25400">
            <a:solidFill>
              <a:srgbClr val="370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344025" y="1828801"/>
            <a:ext cx="1185863" cy="1409700"/>
          </a:xfrm>
          <a:prstGeom prst="ellipse">
            <a:avLst/>
          </a:prstGeom>
          <a:noFill/>
          <a:ln w="25400">
            <a:solidFill>
              <a:srgbClr val="370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8791824" y="4602708"/>
            <a:ext cx="1963999" cy="400110"/>
          </a:xfrm>
          <a:prstGeom prst="rect">
            <a:avLst/>
          </a:prstGeom>
          <a:solidFill>
            <a:schemeClr val="tx2"/>
          </a:solidFill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Times New Roman" pitchFamily="18" charset="0"/>
              </a:rPr>
              <a:t>脑干 </a:t>
            </a:r>
            <a:r>
              <a:rPr lang="en-US" altLang="zh-CN" sz="2000" b="1" dirty="0" smtClean="0">
                <a:latin typeface="Times New Roman" pitchFamily="18" charset="0"/>
              </a:rPr>
              <a:t>Brain stem</a:t>
            </a:r>
            <a:endParaRPr lang="zh-CN" altLang="en-US" sz="2000" b="1" dirty="0">
              <a:latin typeface="Times New Roman" pitchFamily="18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9815513" y="3271838"/>
            <a:ext cx="0" cy="13287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729413" y="4643438"/>
            <a:ext cx="2057400" cy="571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2" grpId="0" animBg="1"/>
      <p:bldP spid="18" grpId="0" animBg="1"/>
      <p:bldP spid="19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交大颜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F636A"/>
      </a:accent2>
      <a:accent3>
        <a:srgbClr val="595959"/>
      </a:accent3>
      <a:accent4>
        <a:srgbClr val="7F7F7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交大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11980</TotalTime>
  <Words>3091</Words>
  <Application>Microsoft Office PowerPoint</Application>
  <PresentationFormat>自定义</PresentationFormat>
  <Paragraphs>466</Paragraphs>
  <Slides>42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42</vt:i4>
      </vt:variant>
    </vt:vector>
  </HeadingPairs>
  <TitlesOfParts>
    <vt:vector size="44" baseType="lpstr">
      <vt:lpstr>Office 主题​​</vt:lpstr>
      <vt:lpstr>自定义设计方案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船 长</dc:creator>
  <cp:lastModifiedBy>lenovo</cp:lastModifiedBy>
  <cp:revision>227</cp:revision>
  <dcterms:created xsi:type="dcterms:W3CDTF">2019-11-26T07:35:32Z</dcterms:created>
  <dcterms:modified xsi:type="dcterms:W3CDTF">2022-04-12T10:04:14Z</dcterms:modified>
</cp:coreProperties>
</file>